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88" r:id="rId3"/>
    <p:sldId id="260" r:id="rId4"/>
    <p:sldId id="263" r:id="rId5"/>
    <p:sldId id="258" r:id="rId6"/>
    <p:sldId id="264" r:id="rId7"/>
    <p:sldId id="265" r:id="rId8"/>
    <p:sldId id="261"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9" r:id="rId32"/>
    <p:sldId id="25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51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C4E5FE-F0C9-40FE-B726-EF83DB4C2B2C}" type="datetimeFigureOut">
              <a:rPr lang="es-CO" smtClean="0"/>
              <a:t>4/12/2023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55DC9-A02A-43EF-9129-C70777F56B39}" type="slidenum">
              <a:rPr lang="es-CO" smtClean="0"/>
              <a:t>‹Nº›</a:t>
            </a:fld>
            <a:endParaRPr lang="es-CO"/>
          </a:p>
        </p:txBody>
      </p:sp>
    </p:spTree>
    <p:extLst>
      <p:ext uri="{BB962C8B-B14F-4D97-AF65-F5344CB8AC3E}">
        <p14:creationId xmlns:p14="http://schemas.microsoft.com/office/powerpoint/2010/main" val="1309740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sp>
      <p:sp>
        <p:nvSpPr>
          <p:cNvPr id="8" name="Rectangle 7"/>
          <p:cNvSpPr/>
          <p:nvPr/>
        </p:nvSpPr>
        <p:spPr>
          <a:xfrm>
            <a:off x="15" y="6334316"/>
            <a:ext cx="12188825" cy="6400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A1730E5B-2392-4DD7-AC09-5E13B9ACBEDA}" type="datetimeFigureOut">
              <a:rPr lang="es-CO" smtClean="0"/>
              <a:t>4/12/2023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B1D08693-FAB4-4F8B-B394-7EF949E4CAD0}" type="slidenum">
              <a:rPr lang="es-CO" smtClean="0"/>
              <a:t>‹Nº›</a:t>
            </a:fld>
            <a:endParaRPr lang="es-CO"/>
          </a:p>
        </p:txBody>
      </p:sp>
      <p:cxnSp>
        <p:nvCxnSpPr>
          <p:cNvPr id="9" name="Straight Connector 8"/>
          <p:cNvCxnSpPr/>
          <p:nvPr/>
        </p:nvCxnSpPr>
        <p:spPr>
          <a:xfrm>
            <a:off x="1280160" y="3084871"/>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6CA2AC59-CA19-46D6-9AE1-8205912D38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5344" y="7452"/>
            <a:ext cx="1577364" cy="489093"/>
          </a:xfrm>
          <a:prstGeom prst="rect">
            <a:avLst/>
          </a:prstGeom>
        </p:spPr>
      </p:pic>
    </p:spTree>
    <p:extLst>
      <p:ext uri="{BB962C8B-B14F-4D97-AF65-F5344CB8AC3E}">
        <p14:creationId xmlns:p14="http://schemas.microsoft.com/office/powerpoint/2010/main" val="1793152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1730E5B-2392-4DD7-AC09-5E13B9ACBEDA}" type="datetimeFigureOut">
              <a:rPr lang="es-CO" smtClean="0"/>
              <a:t>4/12/2023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B1D08693-FAB4-4F8B-B394-7EF949E4CAD0}" type="slidenum">
              <a:rPr lang="es-CO" smtClean="0"/>
              <a:t>‹Nº›</a:t>
            </a:fld>
            <a:endParaRPr lang="es-CO"/>
          </a:p>
        </p:txBody>
      </p:sp>
      <p:pic>
        <p:nvPicPr>
          <p:cNvPr id="7" name="Imagen 6">
            <a:extLst>
              <a:ext uri="{FF2B5EF4-FFF2-40B4-BE49-F238E27FC236}">
                <a16:creationId xmlns:a16="http://schemas.microsoft.com/office/drawing/2014/main" id="{5ABFFD59-2D96-401D-80BD-8B6C68733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5344" y="7452"/>
            <a:ext cx="1577364" cy="489093"/>
          </a:xfrm>
          <a:prstGeom prst="rect">
            <a:avLst/>
          </a:prstGeom>
        </p:spPr>
      </p:pic>
    </p:spTree>
    <p:extLst>
      <p:ext uri="{BB962C8B-B14F-4D97-AF65-F5344CB8AC3E}">
        <p14:creationId xmlns:p14="http://schemas.microsoft.com/office/powerpoint/2010/main" val="1218105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sp>
      <p:sp>
        <p:nvSpPr>
          <p:cNvPr id="8" name="Rectangle 7"/>
          <p:cNvSpPr/>
          <p:nvPr/>
        </p:nvSpPr>
        <p:spPr>
          <a:xfrm>
            <a:off x="15" y="6334316"/>
            <a:ext cx="12188825" cy="6400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1730E5B-2392-4DD7-AC09-5E13B9ACBEDA}" type="datetimeFigureOut">
              <a:rPr lang="es-CO" smtClean="0"/>
              <a:t>4/12/2023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B1D08693-FAB4-4F8B-B394-7EF949E4CAD0}" type="slidenum">
              <a:rPr lang="es-CO" smtClean="0"/>
              <a:t>‹Nº›</a:t>
            </a:fld>
            <a:endParaRPr lang="es-CO"/>
          </a:p>
        </p:txBody>
      </p:sp>
    </p:spTree>
    <p:extLst>
      <p:ext uri="{BB962C8B-B14F-4D97-AF65-F5344CB8AC3E}">
        <p14:creationId xmlns:p14="http://schemas.microsoft.com/office/powerpoint/2010/main" val="544757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ítulo 6"/>
          <p:cNvSpPr>
            <a:spLocks noGrp="1"/>
          </p:cNvSpPr>
          <p:nvPr>
            <p:ph type="title"/>
          </p:nvPr>
        </p:nvSpPr>
        <p:spPr>
          <a:xfrm>
            <a:off x="1203962" y="744584"/>
            <a:ext cx="8057604" cy="888273"/>
          </a:xfrm>
          <a:prstGeom prst="rect">
            <a:avLst/>
          </a:prstGeom>
        </p:spPr>
        <p:txBody>
          <a:bodyPr/>
          <a:lstStyle>
            <a:lvl1pPr>
              <a:defRPr sz="2800">
                <a:solidFill>
                  <a:srgbClr val="801DA5"/>
                </a:solidFill>
                <a:latin typeface="Poppins ExtraBold" panose="00000900000000000000" pitchFamily="2" charset="0"/>
                <a:cs typeface="Poppins ExtraBold" panose="00000900000000000000" pitchFamily="2" charset="0"/>
              </a:defRPr>
            </a:lvl1pPr>
          </a:lstStyle>
          <a:p>
            <a:r>
              <a:rPr lang="es-ES" dirty="0"/>
              <a:t>Haga clic para modificar el estilo de título del patrón</a:t>
            </a:r>
            <a:endParaRPr lang="es-CO" dirty="0"/>
          </a:p>
        </p:txBody>
      </p:sp>
      <p:sp>
        <p:nvSpPr>
          <p:cNvPr id="8" name="Marcador de contenido 8"/>
          <p:cNvSpPr>
            <a:spLocks noGrp="1"/>
          </p:cNvSpPr>
          <p:nvPr>
            <p:ph sz="quarter" idx="10"/>
          </p:nvPr>
        </p:nvSpPr>
        <p:spPr>
          <a:xfrm>
            <a:off x="1203962" y="2076996"/>
            <a:ext cx="8979698" cy="4571998"/>
          </a:xfrm>
          <a:prstGeom prst="rect">
            <a:avLst/>
          </a:prstGeom>
        </p:spPr>
        <p:txBody>
          <a:bodyPr/>
          <a:lstStyle>
            <a:lvl1pPr>
              <a:defRPr sz="2000">
                <a:solidFill>
                  <a:schemeClr val="bg1">
                    <a:lumMod val="50000"/>
                  </a:schemeClr>
                </a:solidFill>
                <a:latin typeface="Ubuntu" panose="020B0504030602030204" pitchFamily="34" charset="0"/>
              </a:defRPr>
            </a:lvl1pPr>
            <a:lvl2pPr>
              <a:defRPr sz="1800">
                <a:solidFill>
                  <a:schemeClr val="bg1">
                    <a:lumMod val="50000"/>
                  </a:schemeClr>
                </a:solidFill>
                <a:latin typeface="Ubuntu" panose="020B0504030602030204" pitchFamily="34" charset="0"/>
              </a:defRPr>
            </a:lvl2pPr>
            <a:lvl3pPr>
              <a:defRPr sz="1600">
                <a:solidFill>
                  <a:schemeClr val="bg1">
                    <a:lumMod val="50000"/>
                  </a:schemeClr>
                </a:solidFill>
                <a:latin typeface="Ubuntu" panose="020B0504030602030204" pitchFamily="34" charset="0"/>
              </a:defRPr>
            </a:lvl3pPr>
            <a:lvl4pPr>
              <a:defRPr sz="1400">
                <a:solidFill>
                  <a:schemeClr val="bg1">
                    <a:lumMod val="50000"/>
                  </a:schemeClr>
                </a:solidFill>
                <a:latin typeface="Ubuntu" panose="020B0504030602030204" pitchFamily="34" charset="0"/>
              </a:defRPr>
            </a:lvl4pPr>
            <a:lvl5pPr>
              <a:defRPr sz="1400">
                <a:solidFill>
                  <a:schemeClr val="bg1">
                    <a:lumMod val="50000"/>
                  </a:schemeClr>
                </a:solidFill>
                <a:latin typeface="Ubuntu" panose="020B0504030602030204" pitchFamily="34" charset="0"/>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19676945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ítulo 6"/>
          <p:cNvSpPr>
            <a:spLocks noGrp="1"/>
          </p:cNvSpPr>
          <p:nvPr>
            <p:ph type="title"/>
          </p:nvPr>
        </p:nvSpPr>
        <p:spPr>
          <a:xfrm>
            <a:off x="1203961" y="1391965"/>
            <a:ext cx="8979699" cy="1325563"/>
          </a:xfrm>
          <a:prstGeom prst="rect">
            <a:avLst/>
          </a:prstGeom>
        </p:spPr>
        <p:txBody>
          <a:bodyPr/>
          <a:lstStyle>
            <a:lvl1pPr>
              <a:defRPr sz="3600">
                <a:solidFill>
                  <a:srgbClr val="801DA5"/>
                </a:solidFill>
                <a:latin typeface="Poppins ExtraBold" panose="00000900000000000000" pitchFamily="2" charset="0"/>
                <a:cs typeface="Poppins ExtraBold" panose="00000900000000000000" pitchFamily="2" charset="0"/>
              </a:defRPr>
            </a:lvl1pPr>
          </a:lstStyle>
          <a:p>
            <a:r>
              <a:rPr lang="es-ES" dirty="0"/>
              <a:t>Haga clic para modificar el estilo de título del patrón</a:t>
            </a:r>
            <a:endParaRPr lang="es-CO" dirty="0"/>
          </a:p>
        </p:txBody>
      </p:sp>
      <p:sp>
        <p:nvSpPr>
          <p:cNvPr id="8" name="Marcador de contenido 8"/>
          <p:cNvSpPr>
            <a:spLocks noGrp="1"/>
          </p:cNvSpPr>
          <p:nvPr>
            <p:ph sz="quarter" idx="10"/>
          </p:nvPr>
        </p:nvSpPr>
        <p:spPr>
          <a:xfrm>
            <a:off x="1203962" y="2965269"/>
            <a:ext cx="8979698" cy="3148147"/>
          </a:xfrm>
          <a:prstGeom prst="rect">
            <a:avLst/>
          </a:prstGeom>
        </p:spPr>
        <p:txBody>
          <a:bodyPr/>
          <a:lstStyle>
            <a:lvl1pPr>
              <a:defRPr sz="2000">
                <a:solidFill>
                  <a:schemeClr val="bg1">
                    <a:lumMod val="50000"/>
                  </a:schemeClr>
                </a:solidFill>
                <a:latin typeface="Ubuntu" panose="020B0504030602030204" pitchFamily="34" charset="0"/>
              </a:defRPr>
            </a:lvl1pPr>
            <a:lvl2pPr>
              <a:defRPr sz="1800">
                <a:solidFill>
                  <a:schemeClr val="bg1">
                    <a:lumMod val="50000"/>
                  </a:schemeClr>
                </a:solidFill>
                <a:latin typeface="Ubuntu" panose="020B0504030602030204" pitchFamily="34" charset="0"/>
              </a:defRPr>
            </a:lvl2pPr>
            <a:lvl3pPr>
              <a:defRPr sz="1600">
                <a:solidFill>
                  <a:schemeClr val="bg1">
                    <a:lumMod val="50000"/>
                  </a:schemeClr>
                </a:solidFill>
                <a:latin typeface="Ubuntu" panose="020B0504030602030204" pitchFamily="34" charset="0"/>
              </a:defRPr>
            </a:lvl3pPr>
            <a:lvl4pPr>
              <a:defRPr sz="1400">
                <a:solidFill>
                  <a:schemeClr val="bg1">
                    <a:lumMod val="50000"/>
                  </a:schemeClr>
                </a:solidFill>
                <a:latin typeface="Ubuntu" panose="020B0504030602030204" pitchFamily="34" charset="0"/>
              </a:defRPr>
            </a:lvl4pPr>
            <a:lvl5pPr>
              <a:defRPr sz="1400">
                <a:solidFill>
                  <a:schemeClr val="bg1">
                    <a:lumMod val="50000"/>
                  </a:schemeClr>
                </a:solidFill>
                <a:latin typeface="Ubuntu" panose="020B0504030602030204" pitchFamily="34" charset="0"/>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1150086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56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1097280" y="257106"/>
            <a:ext cx="10058400" cy="1450757"/>
          </a:xfrm>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1730E5B-2392-4DD7-AC09-5E13B9ACBEDA}" type="datetimeFigureOut">
              <a:rPr lang="es-CO" smtClean="0"/>
              <a:t>4/12/2023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B1D08693-FAB4-4F8B-B394-7EF949E4CAD0}" type="slidenum">
              <a:rPr lang="es-CO" smtClean="0"/>
              <a:t>‹Nº›</a:t>
            </a:fld>
            <a:endParaRPr lang="es-CO"/>
          </a:p>
        </p:txBody>
      </p:sp>
      <p:pic>
        <p:nvPicPr>
          <p:cNvPr id="7" name="Imagen 6">
            <a:extLst>
              <a:ext uri="{FF2B5EF4-FFF2-40B4-BE49-F238E27FC236}">
                <a16:creationId xmlns:a16="http://schemas.microsoft.com/office/drawing/2014/main" id="{89578E53-5600-44DC-BA71-93A4105CC6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5344" y="7452"/>
            <a:ext cx="1577364" cy="489093"/>
          </a:xfrm>
          <a:prstGeom prst="rect">
            <a:avLst/>
          </a:prstGeom>
        </p:spPr>
      </p:pic>
    </p:spTree>
    <p:extLst>
      <p:ext uri="{BB962C8B-B14F-4D97-AF65-F5344CB8AC3E}">
        <p14:creationId xmlns:p14="http://schemas.microsoft.com/office/powerpoint/2010/main" val="2095062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sp>
      <p:sp>
        <p:nvSpPr>
          <p:cNvPr id="8" name="Rectangle 7"/>
          <p:cNvSpPr/>
          <p:nvPr/>
        </p:nvSpPr>
        <p:spPr>
          <a:xfrm>
            <a:off x="15" y="6334316"/>
            <a:ext cx="12188825" cy="6400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1730E5B-2392-4DD7-AC09-5E13B9ACBEDA}" type="datetimeFigureOut">
              <a:rPr lang="es-CO" smtClean="0"/>
              <a:t>4/12/2023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B1D08693-FAB4-4F8B-B394-7EF949E4CAD0}" type="slidenum">
              <a:rPr lang="es-CO" smtClean="0"/>
              <a:t>‹Nº›</a:t>
            </a:fld>
            <a:endParaRPr lang="es-CO"/>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3D069318-A4BB-45A0-ACAD-E47EC06EF0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5344" y="7452"/>
            <a:ext cx="1577364" cy="489093"/>
          </a:xfrm>
          <a:prstGeom prst="rect">
            <a:avLst/>
          </a:prstGeom>
        </p:spPr>
      </p:pic>
    </p:spTree>
    <p:extLst>
      <p:ext uri="{BB962C8B-B14F-4D97-AF65-F5344CB8AC3E}">
        <p14:creationId xmlns:p14="http://schemas.microsoft.com/office/powerpoint/2010/main" val="954505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A1730E5B-2392-4DD7-AC09-5E13B9ACBEDA}" type="datetimeFigureOut">
              <a:rPr lang="es-CO" smtClean="0"/>
              <a:t>4/12/2023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B1D08693-FAB4-4F8B-B394-7EF949E4CAD0}" type="slidenum">
              <a:rPr lang="es-CO" smtClean="0"/>
              <a:t>‹Nº›</a:t>
            </a:fld>
            <a:endParaRPr lang="es-CO"/>
          </a:p>
        </p:txBody>
      </p:sp>
      <p:pic>
        <p:nvPicPr>
          <p:cNvPr id="9" name="Imagen 8">
            <a:extLst>
              <a:ext uri="{FF2B5EF4-FFF2-40B4-BE49-F238E27FC236}">
                <a16:creationId xmlns:a16="http://schemas.microsoft.com/office/drawing/2014/main" id="{112D147E-1257-4BD1-8EC5-0C72A4CBFB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5344" y="7452"/>
            <a:ext cx="1577364" cy="489093"/>
          </a:xfrm>
          <a:prstGeom prst="rect">
            <a:avLst/>
          </a:prstGeom>
        </p:spPr>
      </p:pic>
    </p:spTree>
    <p:extLst>
      <p:ext uri="{BB962C8B-B14F-4D97-AF65-F5344CB8AC3E}">
        <p14:creationId xmlns:p14="http://schemas.microsoft.com/office/powerpoint/2010/main" val="1144301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A1730E5B-2392-4DD7-AC09-5E13B9ACBEDA}" type="datetimeFigureOut">
              <a:rPr lang="es-CO" smtClean="0"/>
              <a:t>4/12/2023</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B1D08693-FAB4-4F8B-B394-7EF949E4CAD0}" type="slidenum">
              <a:rPr lang="es-CO" smtClean="0"/>
              <a:t>‹Nº›</a:t>
            </a:fld>
            <a:endParaRPr lang="es-CO"/>
          </a:p>
        </p:txBody>
      </p:sp>
      <p:pic>
        <p:nvPicPr>
          <p:cNvPr id="11" name="Imagen 10">
            <a:extLst>
              <a:ext uri="{FF2B5EF4-FFF2-40B4-BE49-F238E27FC236}">
                <a16:creationId xmlns:a16="http://schemas.microsoft.com/office/drawing/2014/main" id="{83D1EDC4-0FFC-4B9A-AF6F-F65427887F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5344" y="7452"/>
            <a:ext cx="1577364" cy="489093"/>
          </a:xfrm>
          <a:prstGeom prst="rect">
            <a:avLst/>
          </a:prstGeom>
        </p:spPr>
      </p:pic>
    </p:spTree>
    <p:extLst>
      <p:ext uri="{BB962C8B-B14F-4D97-AF65-F5344CB8AC3E}">
        <p14:creationId xmlns:p14="http://schemas.microsoft.com/office/powerpoint/2010/main" val="276158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A1730E5B-2392-4DD7-AC09-5E13B9ACBEDA}" type="datetimeFigureOut">
              <a:rPr lang="es-CO" smtClean="0"/>
              <a:t>4/12/2023</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B1D08693-FAB4-4F8B-B394-7EF949E4CAD0}" type="slidenum">
              <a:rPr lang="es-CO" smtClean="0"/>
              <a:t>‹Nº›</a:t>
            </a:fld>
            <a:endParaRPr lang="es-CO"/>
          </a:p>
        </p:txBody>
      </p:sp>
      <p:pic>
        <p:nvPicPr>
          <p:cNvPr id="6" name="Imagen 5">
            <a:extLst>
              <a:ext uri="{FF2B5EF4-FFF2-40B4-BE49-F238E27FC236}">
                <a16:creationId xmlns:a16="http://schemas.microsoft.com/office/drawing/2014/main" id="{1BC3026C-87C9-47F4-B416-C1236DED19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5344" y="7452"/>
            <a:ext cx="1577364" cy="489093"/>
          </a:xfrm>
          <a:prstGeom prst="rect">
            <a:avLst/>
          </a:prstGeom>
        </p:spPr>
      </p:pic>
    </p:spTree>
    <p:extLst>
      <p:ext uri="{BB962C8B-B14F-4D97-AF65-F5344CB8AC3E}">
        <p14:creationId xmlns:p14="http://schemas.microsoft.com/office/powerpoint/2010/main" val="1673823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sp>
      <p:sp>
        <p:nvSpPr>
          <p:cNvPr id="6" name="Rectangle 5"/>
          <p:cNvSpPr/>
          <p:nvPr/>
        </p:nvSpPr>
        <p:spPr>
          <a:xfrm>
            <a:off x="15" y="6334316"/>
            <a:ext cx="12188825" cy="6400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sp>
      <p:sp>
        <p:nvSpPr>
          <p:cNvPr id="7" name="Date Placeholder 6"/>
          <p:cNvSpPr>
            <a:spLocks noGrp="1"/>
          </p:cNvSpPr>
          <p:nvPr>
            <p:ph type="dt" sz="half" idx="10"/>
          </p:nvPr>
        </p:nvSpPr>
        <p:spPr/>
        <p:txBody>
          <a:bodyPr/>
          <a:lstStyle/>
          <a:p>
            <a:fld id="{A1730E5B-2392-4DD7-AC09-5E13B9ACBEDA}" type="datetimeFigureOut">
              <a:rPr lang="es-CO" smtClean="0"/>
              <a:t>4/12/2023</a:t>
            </a:fld>
            <a:endParaRPr lang="es-CO"/>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CO"/>
          </a:p>
        </p:txBody>
      </p:sp>
      <p:sp>
        <p:nvSpPr>
          <p:cNvPr id="9" name="Slide Number Placeholder 8"/>
          <p:cNvSpPr>
            <a:spLocks noGrp="1"/>
          </p:cNvSpPr>
          <p:nvPr>
            <p:ph type="sldNum" sz="quarter" idx="12"/>
          </p:nvPr>
        </p:nvSpPr>
        <p:spPr/>
        <p:txBody>
          <a:bodyPr/>
          <a:lstStyle/>
          <a:p>
            <a:fld id="{B1D08693-FAB4-4F8B-B394-7EF949E4CAD0}" type="slidenum">
              <a:rPr lang="es-CO" smtClean="0"/>
              <a:t>‹Nº›</a:t>
            </a:fld>
            <a:endParaRPr lang="es-CO"/>
          </a:p>
        </p:txBody>
      </p:sp>
      <p:pic>
        <p:nvPicPr>
          <p:cNvPr id="10" name="Imagen 9">
            <a:extLst>
              <a:ext uri="{FF2B5EF4-FFF2-40B4-BE49-F238E27FC236}">
                <a16:creationId xmlns:a16="http://schemas.microsoft.com/office/drawing/2014/main" id="{012D8272-D93B-4C8F-9429-F252B9917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5344" y="7452"/>
            <a:ext cx="1577364" cy="489093"/>
          </a:xfrm>
          <a:prstGeom prst="rect">
            <a:avLst/>
          </a:prstGeom>
        </p:spPr>
      </p:pic>
    </p:spTree>
    <p:extLst>
      <p:ext uri="{BB962C8B-B14F-4D97-AF65-F5344CB8AC3E}">
        <p14:creationId xmlns:p14="http://schemas.microsoft.com/office/powerpoint/2010/main" val="1405185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sp>
      <p:sp>
        <p:nvSpPr>
          <p:cNvPr id="9" name="Rectangle 8"/>
          <p:cNvSpPr/>
          <p:nvPr/>
        </p:nvSpPr>
        <p:spPr>
          <a:xfrm>
            <a:off x="4040071" y="0"/>
            <a:ext cx="64008" cy="68580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chemeClr val="tx1"/>
                </a:solidFill>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1730E5B-2392-4DD7-AC09-5E13B9ACBEDA}" type="datetimeFigureOut">
              <a:rPr lang="es-CO" smtClean="0"/>
              <a:t>4/12/2023</a:t>
            </a:fld>
            <a:endParaRPr lang="es-CO"/>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CO"/>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1D08693-FAB4-4F8B-B394-7EF949E4CAD0}" type="slidenum">
              <a:rPr lang="es-CO" smtClean="0"/>
              <a:t>‹Nº›</a:t>
            </a:fld>
            <a:endParaRPr lang="es-CO"/>
          </a:p>
        </p:txBody>
      </p:sp>
      <p:pic>
        <p:nvPicPr>
          <p:cNvPr id="10" name="Imagen 9">
            <a:extLst>
              <a:ext uri="{FF2B5EF4-FFF2-40B4-BE49-F238E27FC236}">
                <a16:creationId xmlns:a16="http://schemas.microsoft.com/office/drawing/2014/main" id="{CF78F477-423F-4528-A909-F8FDB9ED20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5344" y="7452"/>
            <a:ext cx="1577364" cy="489093"/>
          </a:xfrm>
          <a:prstGeom prst="rect">
            <a:avLst/>
          </a:prstGeom>
        </p:spPr>
      </p:pic>
    </p:spTree>
    <p:extLst>
      <p:ext uri="{BB962C8B-B14F-4D97-AF65-F5344CB8AC3E}">
        <p14:creationId xmlns:p14="http://schemas.microsoft.com/office/powerpoint/2010/main" val="3254298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sp>
      <p:sp>
        <p:nvSpPr>
          <p:cNvPr id="9" name="Rectangle 8"/>
          <p:cNvSpPr/>
          <p:nvPr/>
        </p:nvSpPr>
        <p:spPr>
          <a:xfrm>
            <a:off x="15" y="4915076"/>
            <a:ext cx="12188825" cy="6400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1730E5B-2392-4DD7-AC09-5E13B9ACBEDA}" type="datetimeFigureOut">
              <a:rPr lang="es-CO" smtClean="0"/>
              <a:t>4/12/2023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B1D08693-FAB4-4F8B-B394-7EF949E4CAD0}" type="slidenum">
              <a:rPr lang="es-CO" smtClean="0"/>
              <a:t>‹Nº›</a:t>
            </a:fld>
            <a:endParaRPr lang="es-CO"/>
          </a:p>
        </p:txBody>
      </p:sp>
      <p:pic>
        <p:nvPicPr>
          <p:cNvPr id="10" name="Imagen 9">
            <a:extLst>
              <a:ext uri="{FF2B5EF4-FFF2-40B4-BE49-F238E27FC236}">
                <a16:creationId xmlns:a16="http://schemas.microsoft.com/office/drawing/2014/main" id="{ACDFA7D8-A805-4BFE-B954-C2CCC9276E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5344" y="7452"/>
            <a:ext cx="1577364" cy="489093"/>
          </a:xfrm>
          <a:prstGeom prst="rect">
            <a:avLst/>
          </a:prstGeom>
        </p:spPr>
      </p:pic>
    </p:spTree>
    <p:extLst>
      <p:ext uri="{BB962C8B-B14F-4D97-AF65-F5344CB8AC3E}">
        <p14:creationId xmlns:p14="http://schemas.microsoft.com/office/powerpoint/2010/main" val="3563608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sp>
      <p:sp>
        <p:nvSpPr>
          <p:cNvPr id="9" name="Rectangle 8"/>
          <p:cNvSpPr/>
          <p:nvPr/>
        </p:nvSpPr>
        <p:spPr>
          <a:xfrm>
            <a:off x="0" y="6334316"/>
            <a:ext cx="12192001" cy="6599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1730E5B-2392-4DD7-AC09-5E13B9ACBEDA}" type="datetimeFigureOut">
              <a:rPr lang="es-CO" smtClean="0"/>
              <a:t>4/12/2023</a:t>
            </a:fld>
            <a:endParaRPr lang="es-CO"/>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CO"/>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1D08693-FAB4-4F8B-B394-7EF949E4CAD0}" type="slidenum">
              <a:rPr lang="es-CO" smtClean="0"/>
              <a:t>‹Nº›</a:t>
            </a:fld>
            <a:endParaRPr lang="es-CO"/>
          </a:p>
        </p:txBody>
      </p:sp>
      <p:cxnSp>
        <p:nvCxnSpPr>
          <p:cNvPr id="10" name="Straight Connector 9"/>
          <p:cNvCxnSpPr/>
          <p:nvPr/>
        </p:nvCxnSpPr>
        <p:spPr>
          <a:xfrm>
            <a:off x="1193532" y="1393716"/>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D631AE01-0133-9D3A-6C32-72B6A582A3A1}"/>
              </a:ext>
            </a:extLst>
          </p:cNvPr>
          <p:cNvPicPr>
            <a:picLocks noChangeAspect="1"/>
          </p:cNvPicPr>
          <p:nvPr userDrawn="1"/>
        </p:nvPicPr>
        <p:blipFill>
          <a:blip r:embed="rId16"/>
          <a:stretch>
            <a:fillRect/>
          </a:stretch>
        </p:blipFill>
        <p:spPr>
          <a:xfrm>
            <a:off x="10746657" y="4895747"/>
            <a:ext cx="1424387" cy="1405479"/>
          </a:xfrm>
          <a:prstGeom prst="rect">
            <a:avLst/>
          </a:prstGeom>
        </p:spPr>
      </p:pic>
    </p:spTree>
    <p:extLst>
      <p:ext uri="{BB962C8B-B14F-4D97-AF65-F5344CB8AC3E}">
        <p14:creationId xmlns:p14="http://schemas.microsoft.com/office/powerpoint/2010/main" val="6578265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 id="2147483675" r:id="rId14"/>
  </p:sldLayoutIdLst>
  <p:txStyles>
    <p:titleStyle>
      <a:lvl1pPr algn="l" defTabSz="914400" rtl="0" eaLnBrk="1" latinLnBrk="0" hangingPunct="1">
        <a:lnSpc>
          <a:spcPct val="85000"/>
        </a:lnSpc>
        <a:spcBef>
          <a:spcPct val="0"/>
        </a:spcBef>
        <a:buNone/>
        <a:defRPr sz="4800" b="1" kern="1200" spc="-50" baseline="0">
          <a:solidFill>
            <a:schemeClr val="accent1"/>
          </a:solidFill>
          <a:effectLst>
            <a:outerShdw blurRad="38100" dist="38100" dir="2700000" algn="tl">
              <a:srgbClr val="000000">
                <a:alpha val="43137"/>
              </a:srgbClr>
            </a:outerShdw>
          </a:effectLst>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A1AB67-6AB7-5DC8-72A2-9CCB6D8D034F}"/>
              </a:ext>
            </a:extLst>
          </p:cNvPr>
          <p:cNvSpPr>
            <a:spLocks noGrp="1"/>
          </p:cNvSpPr>
          <p:nvPr>
            <p:ph type="ctrTitle"/>
          </p:nvPr>
        </p:nvSpPr>
        <p:spPr>
          <a:xfrm>
            <a:off x="1338470" y="758952"/>
            <a:ext cx="9817210" cy="2350132"/>
          </a:xfrm>
        </p:spPr>
        <p:txBody>
          <a:bodyPr/>
          <a:lstStyle/>
          <a:p>
            <a:pPr algn="ctr"/>
            <a:r>
              <a:rPr lang="es-ES" b="1" dirty="0"/>
              <a:t>MODELADO</a:t>
            </a:r>
            <a:endParaRPr lang="es-CO" b="1" dirty="0"/>
          </a:p>
        </p:txBody>
      </p:sp>
      <p:sp>
        <p:nvSpPr>
          <p:cNvPr id="4" name="Subtítulo 3">
            <a:extLst>
              <a:ext uri="{FF2B5EF4-FFF2-40B4-BE49-F238E27FC236}">
                <a16:creationId xmlns:a16="http://schemas.microsoft.com/office/drawing/2014/main" id="{BE66F1D2-2FB6-4519-9864-8BA51405C766}"/>
              </a:ext>
            </a:extLst>
          </p:cNvPr>
          <p:cNvSpPr>
            <a:spLocks noGrp="1"/>
          </p:cNvSpPr>
          <p:nvPr>
            <p:ph type="subTitle" idx="1"/>
          </p:nvPr>
        </p:nvSpPr>
        <p:spPr/>
        <p:txBody>
          <a:bodyPr/>
          <a:lstStyle/>
          <a:p>
            <a:endParaRPr lang="es-CO"/>
          </a:p>
        </p:txBody>
      </p:sp>
      <p:pic>
        <p:nvPicPr>
          <p:cNvPr id="1026" name="Picture 2">
            <a:extLst>
              <a:ext uri="{FF2B5EF4-FFF2-40B4-BE49-F238E27FC236}">
                <a16:creationId xmlns:a16="http://schemas.microsoft.com/office/drawing/2014/main" id="{1FCA5350-C9EE-12BD-682C-6AF488602D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4138" y="3748916"/>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3A166D9B-D1DC-37C0-7A12-07DC7AA8EC36}"/>
              </a:ext>
            </a:extLst>
          </p:cNvPr>
          <p:cNvSpPr txBox="1"/>
          <p:nvPr/>
        </p:nvSpPr>
        <p:spPr>
          <a:xfrm>
            <a:off x="1577008" y="4820478"/>
            <a:ext cx="5705061" cy="369332"/>
          </a:xfrm>
          <a:prstGeom prst="rect">
            <a:avLst/>
          </a:prstGeom>
          <a:noFill/>
        </p:spPr>
        <p:txBody>
          <a:bodyPr wrap="square" rtlCol="0">
            <a:spAutoFit/>
          </a:bodyPr>
          <a:lstStyle/>
          <a:p>
            <a:r>
              <a:rPr lang="es-ES" dirty="0"/>
              <a:t>Docente:  Alfredo Díaz Claro</a:t>
            </a:r>
            <a:endParaRPr lang="es-CO" dirty="0"/>
          </a:p>
        </p:txBody>
      </p:sp>
    </p:spTree>
    <p:extLst>
      <p:ext uri="{BB962C8B-B14F-4D97-AF65-F5344CB8AC3E}">
        <p14:creationId xmlns:p14="http://schemas.microsoft.com/office/powerpoint/2010/main" val="639083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3400"/>
              <a:buFont typeface="Quattrocento Sans"/>
              <a:buNone/>
            </a:pPr>
            <a:r>
              <a:rPr lang="es-ES" b="1" i="0">
                <a:latin typeface="Quattrocento Sans"/>
                <a:ea typeface="Quattrocento Sans"/>
                <a:cs typeface="Quattrocento Sans"/>
                <a:sym typeface="Quattrocento Sans"/>
              </a:rPr>
              <a:t>Tablas de dimensiones</a:t>
            </a:r>
            <a:br>
              <a:rPr lang="es-ES" b="1" i="0">
                <a:latin typeface="Quattrocento Sans"/>
                <a:ea typeface="Quattrocento Sans"/>
                <a:cs typeface="Quattrocento Sans"/>
                <a:sym typeface="Quattrocento Sans"/>
              </a:rPr>
            </a:br>
            <a:endParaRPr/>
          </a:p>
        </p:txBody>
      </p:sp>
      <p:sp>
        <p:nvSpPr>
          <p:cNvPr id="175" name="Google Shape;175;p8"/>
          <p:cNvSpPr txBox="1">
            <a:spLocks noGrp="1"/>
          </p:cNvSpPr>
          <p:nvPr>
            <p:ph idx="1"/>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20000"/>
              </a:lnSpc>
              <a:spcBef>
                <a:spcPts val="0"/>
              </a:spcBef>
              <a:spcAft>
                <a:spcPts val="0"/>
              </a:spcAft>
              <a:buSzPts val="1800"/>
              <a:buNone/>
            </a:pPr>
            <a:r>
              <a:rPr lang="es-ES" b="0" i="0" dirty="0">
                <a:solidFill>
                  <a:schemeClr val="tx1"/>
                </a:solidFill>
                <a:latin typeface="Quattrocento Sans"/>
                <a:ea typeface="Quattrocento Sans"/>
                <a:cs typeface="Quattrocento Sans"/>
                <a:sym typeface="Quattrocento Sans"/>
              </a:rPr>
              <a:t>Las tablas de dimensiones describen sus entidades comerciales, que comúnmente representan personas, lugares, productos o conceptos. Una tabla de dimensión de fecha, que contiene una fila para cada fecha, es un ejemplo común de una tabla de dimensión de concepto. Las columnas de las tablas de dimensiones permiten filtrar y agrupar los datos de la tabla de hechos.</a:t>
            </a:r>
            <a:endParaRPr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3400"/>
              <a:buFont typeface="Arial"/>
              <a:buNone/>
            </a:pPr>
            <a:r>
              <a:rPr lang="es-ES"/>
              <a:t>Comparación</a:t>
            </a:r>
            <a:endParaRPr/>
          </a:p>
        </p:txBody>
      </p:sp>
      <p:graphicFrame>
        <p:nvGraphicFramePr>
          <p:cNvPr id="181" name="Google Shape;181;p9"/>
          <p:cNvGraphicFramePr/>
          <p:nvPr/>
        </p:nvGraphicFramePr>
        <p:xfrm>
          <a:off x="1337734" y="1885285"/>
          <a:ext cx="9080025" cy="3476500"/>
        </p:xfrm>
        <a:graphic>
          <a:graphicData uri="http://schemas.openxmlformats.org/drawingml/2006/table">
            <a:tbl>
              <a:tblPr>
                <a:noFill/>
              </a:tblPr>
              <a:tblGrid>
                <a:gridCol w="3026675">
                  <a:extLst>
                    <a:ext uri="{9D8B030D-6E8A-4147-A177-3AD203B41FA5}">
                      <a16:colId xmlns:a16="http://schemas.microsoft.com/office/drawing/2014/main" val="20000"/>
                    </a:ext>
                  </a:extLst>
                </a:gridCol>
                <a:gridCol w="3026675">
                  <a:extLst>
                    <a:ext uri="{9D8B030D-6E8A-4147-A177-3AD203B41FA5}">
                      <a16:colId xmlns:a16="http://schemas.microsoft.com/office/drawing/2014/main" val="20001"/>
                    </a:ext>
                  </a:extLst>
                </a:gridCol>
                <a:gridCol w="3026675">
                  <a:extLst>
                    <a:ext uri="{9D8B030D-6E8A-4147-A177-3AD203B41FA5}">
                      <a16:colId xmlns:a16="http://schemas.microsoft.com/office/drawing/2014/main" val="20002"/>
                    </a:ext>
                  </a:extLst>
                </a:gridCol>
              </a:tblGrid>
              <a:tr h="352450">
                <a:tc gridSpan="3">
                  <a:txBody>
                    <a:bodyPr/>
                    <a:lstStyle/>
                    <a:p>
                      <a:pPr marL="0" marR="0" lvl="0" indent="0" algn="ctr" rtl="0">
                        <a:spcBef>
                          <a:spcPts val="0"/>
                        </a:spcBef>
                        <a:spcAft>
                          <a:spcPts val="0"/>
                        </a:spcAft>
                        <a:buNone/>
                      </a:pPr>
                      <a:r>
                        <a:rPr lang="es-ES" sz="1400" u="none" strike="noStrike" cap="none"/>
                        <a:t>COMPARAR TABLAS DE HECHOS Y DIMENSIONES</a:t>
                      </a:r>
                      <a:endParaRPr sz="1400" b="1" i="0" u="none" strike="noStrike" cap="none">
                        <a:solidFill>
                          <a:srgbClr val="000000"/>
                        </a:solidFill>
                        <a:latin typeface="Calibri"/>
                        <a:ea typeface="Calibri"/>
                        <a:cs typeface="Calibri"/>
                        <a:sym typeface="Calibri"/>
                      </a:endParaRPr>
                    </a:p>
                  </a:txBody>
                  <a:tcPr marL="9525" marR="9525" marT="9525" marB="0" anchor="ct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369225">
                <a:tc>
                  <a:txBody>
                    <a:bodyPr/>
                    <a:lstStyle/>
                    <a:p>
                      <a:pPr marL="0" marR="0" lvl="0" indent="0" algn="l" rtl="0">
                        <a:spcBef>
                          <a:spcPts val="0"/>
                        </a:spcBef>
                        <a:spcAft>
                          <a:spcPts val="0"/>
                        </a:spcAft>
                        <a:buNone/>
                      </a:pPr>
                      <a:r>
                        <a:rPr lang="es-ES" sz="1400" u="none" strike="noStrike" cap="none"/>
                        <a:t>Característica</a:t>
                      </a:r>
                      <a:endParaRPr sz="1400" b="1" i="0" u="none" strike="noStrike" cap="none">
                        <a:solidFill>
                          <a:srgbClr val="171717"/>
                        </a:solidFill>
                        <a:latin typeface="Quattrocento Sans"/>
                        <a:ea typeface="Quattrocento Sans"/>
                        <a:cs typeface="Quattrocento Sans"/>
                        <a:sym typeface="Quattrocento Sans"/>
                      </a:endParaRPr>
                    </a:p>
                  </a:txBody>
                  <a:tcPr marL="9525" marR="9525" marT="9525" marB="0"/>
                </a:tc>
                <a:tc>
                  <a:txBody>
                    <a:bodyPr/>
                    <a:lstStyle/>
                    <a:p>
                      <a:pPr marL="0" marR="0" lvl="0" indent="0" algn="l" rtl="0">
                        <a:spcBef>
                          <a:spcPts val="0"/>
                        </a:spcBef>
                        <a:spcAft>
                          <a:spcPts val="0"/>
                        </a:spcAft>
                        <a:buNone/>
                      </a:pPr>
                      <a:r>
                        <a:rPr lang="es-ES" sz="1400" u="none" strike="noStrike" cap="none"/>
                        <a:t>Tabla de dimensiones</a:t>
                      </a:r>
                      <a:endParaRPr sz="1400" b="1" i="0" u="none" strike="noStrike" cap="none">
                        <a:solidFill>
                          <a:srgbClr val="171717"/>
                        </a:solidFill>
                        <a:latin typeface="Quattrocento Sans"/>
                        <a:ea typeface="Quattrocento Sans"/>
                        <a:cs typeface="Quattrocento Sans"/>
                        <a:sym typeface="Quattrocento Sans"/>
                      </a:endParaRPr>
                    </a:p>
                  </a:txBody>
                  <a:tcPr marL="9525" marR="9525" marT="9525" marB="0"/>
                </a:tc>
                <a:tc>
                  <a:txBody>
                    <a:bodyPr/>
                    <a:lstStyle/>
                    <a:p>
                      <a:pPr marL="0" marR="0" lvl="0" indent="0" algn="l" rtl="0">
                        <a:spcBef>
                          <a:spcPts val="0"/>
                        </a:spcBef>
                        <a:spcAft>
                          <a:spcPts val="0"/>
                        </a:spcAft>
                        <a:buNone/>
                      </a:pPr>
                      <a:r>
                        <a:rPr lang="es-ES" sz="1400" u="none" strike="noStrike" cap="none"/>
                        <a:t>Tabla de hechos</a:t>
                      </a:r>
                      <a:endParaRPr sz="1400" b="1" i="0" u="none" strike="noStrike" cap="none">
                        <a:solidFill>
                          <a:srgbClr val="171717"/>
                        </a:solidFill>
                        <a:latin typeface="Quattrocento Sans"/>
                        <a:ea typeface="Quattrocento Sans"/>
                        <a:cs typeface="Quattrocento Sans"/>
                        <a:sym typeface="Quattrocento Sans"/>
                      </a:endParaRPr>
                    </a:p>
                  </a:txBody>
                  <a:tcPr marL="9525" marR="9525" marT="9525" marB="0"/>
                </a:tc>
                <a:extLst>
                  <a:ext uri="{0D108BD9-81ED-4DB2-BD59-A6C34878D82A}">
                    <a16:rowId xmlns:a16="http://schemas.microsoft.com/office/drawing/2014/main" val="10001"/>
                  </a:ext>
                </a:extLst>
              </a:tr>
              <a:tr h="513400">
                <a:tc>
                  <a:txBody>
                    <a:bodyPr/>
                    <a:lstStyle/>
                    <a:p>
                      <a:pPr marL="0" marR="0" lvl="0" indent="0" algn="l" rtl="0">
                        <a:spcBef>
                          <a:spcPts val="0"/>
                        </a:spcBef>
                        <a:spcAft>
                          <a:spcPts val="0"/>
                        </a:spcAft>
                        <a:buNone/>
                      </a:pPr>
                      <a:r>
                        <a:rPr lang="es-ES" sz="1400" u="none" strike="noStrike" cap="none"/>
                        <a:t>Propósito del modelo</a:t>
                      </a:r>
                      <a:endParaRPr sz="1400" b="0" i="0" u="none" strike="noStrike" cap="none">
                        <a:solidFill>
                          <a:srgbClr val="171717"/>
                        </a:solidFill>
                        <a:latin typeface="Quattrocento Sans"/>
                        <a:ea typeface="Quattrocento Sans"/>
                        <a:cs typeface="Quattrocento Sans"/>
                        <a:sym typeface="Quattrocento Sans"/>
                      </a:endParaRPr>
                    </a:p>
                  </a:txBody>
                  <a:tcPr marL="9525" marR="9525" marT="9525" marB="0"/>
                </a:tc>
                <a:tc>
                  <a:txBody>
                    <a:bodyPr/>
                    <a:lstStyle/>
                    <a:p>
                      <a:pPr marL="0" marR="0" lvl="0" indent="0" algn="l" rtl="0">
                        <a:spcBef>
                          <a:spcPts val="0"/>
                        </a:spcBef>
                        <a:spcAft>
                          <a:spcPts val="0"/>
                        </a:spcAft>
                        <a:buNone/>
                      </a:pPr>
                      <a:r>
                        <a:rPr lang="es-ES" sz="1400" u="none" strike="noStrike" cap="none"/>
                        <a:t>Almacena entidades comerciales</a:t>
                      </a:r>
                      <a:endParaRPr sz="1400" b="0" i="0" u="none" strike="noStrike" cap="none">
                        <a:solidFill>
                          <a:srgbClr val="171717"/>
                        </a:solidFill>
                        <a:latin typeface="Quattrocento Sans"/>
                        <a:ea typeface="Quattrocento Sans"/>
                        <a:cs typeface="Quattrocento Sans"/>
                        <a:sym typeface="Quattrocento Sans"/>
                      </a:endParaRPr>
                    </a:p>
                  </a:txBody>
                  <a:tcPr marL="9525" marR="9525" marT="9525" marB="0"/>
                </a:tc>
                <a:tc>
                  <a:txBody>
                    <a:bodyPr/>
                    <a:lstStyle/>
                    <a:p>
                      <a:pPr marL="0" marR="0" lvl="0" indent="0" algn="l" rtl="0">
                        <a:spcBef>
                          <a:spcPts val="0"/>
                        </a:spcBef>
                        <a:spcAft>
                          <a:spcPts val="0"/>
                        </a:spcAft>
                        <a:buNone/>
                      </a:pPr>
                      <a:r>
                        <a:rPr lang="es-ES" sz="1400" u="none" strike="noStrike" cap="none"/>
                        <a:t>Almacena eventos u observaciones</a:t>
                      </a:r>
                      <a:endParaRPr sz="1400" b="0" i="0" u="none" strike="noStrike" cap="none">
                        <a:solidFill>
                          <a:srgbClr val="171717"/>
                        </a:solidFill>
                        <a:latin typeface="Quattrocento Sans"/>
                        <a:ea typeface="Quattrocento Sans"/>
                        <a:cs typeface="Quattrocento Sans"/>
                        <a:sym typeface="Quattrocento Sans"/>
                      </a:endParaRPr>
                    </a:p>
                  </a:txBody>
                  <a:tcPr marL="9525" marR="9525" marT="9525" marB="0"/>
                </a:tc>
                <a:extLst>
                  <a:ext uri="{0D108BD9-81ED-4DB2-BD59-A6C34878D82A}">
                    <a16:rowId xmlns:a16="http://schemas.microsoft.com/office/drawing/2014/main" val="10002"/>
                  </a:ext>
                </a:extLst>
              </a:tr>
              <a:tr h="1107700">
                <a:tc>
                  <a:txBody>
                    <a:bodyPr/>
                    <a:lstStyle/>
                    <a:p>
                      <a:pPr marL="0" marR="0" lvl="0" indent="0" algn="l" rtl="0">
                        <a:spcBef>
                          <a:spcPts val="0"/>
                        </a:spcBef>
                        <a:spcAft>
                          <a:spcPts val="0"/>
                        </a:spcAft>
                        <a:buNone/>
                      </a:pPr>
                      <a:r>
                        <a:rPr lang="es-ES" sz="1400" u="none" strike="noStrike" cap="none" dirty="0"/>
                        <a:t>Estructura de la </a:t>
                      </a:r>
                      <a:r>
                        <a:rPr lang="es-ES" sz="1400" u="none" strike="noStrike" cap="none" dirty="0" err="1"/>
                        <a:t>tbl</a:t>
                      </a:r>
                      <a:endParaRPr sz="1400" b="0" i="0" u="none" strike="noStrike" cap="none" dirty="0">
                        <a:solidFill>
                          <a:srgbClr val="171717"/>
                        </a:solidFill>
                        <a:latin typeface="Quattrocento Sans"/>
                        <a:ea typeface="Quattrocento Sans"/>
                        <a:cs typeface="Quattrocento Sans"/>
                        <a:sym typeface="Quattrocento Sans"/>
                      </a:endParaRPr>
                    </a:p>
                  </a:txBody>
                  <a:tcPr marL="9525" marR="9525" marT="9525" marB="0"/>
                </a:tc>
                <a:tc>
                  <a:txBody>
                    <a:bodyPr/>
                    <a:lstStyle/>
                    <a:p>
                      <a:pPr marL="0" marR="0" lvl="0" indent="0" algn="l" rtl="0">
                        <a:spcBef>
                          <a:spcPts val="0"/>
                        </a:spcBef>
                        <a:spcAft>
                          <a:spcPts val="0"/>
                        </a:spcAft>
                        <a:buNone/>
                      </a:pPr>
                      <a:r>
                        <a:rPr lang="es-ES" sz="1400" u="none" strike="noStrike" cap="none"/>
                        <a:t>Incluye una columna clave y columnas descriptivas para filtrar y agrupar</a:t>
                      </a:r>
                      <a:endParaRPr sz="1400" b="0" i="0" u="none" strike="noStrike" cap="none">
                        <a:solidFill>
                          <a:srgbClr val="171717"/>
                        </a:solidFill>
                        <a:latin typeface="Quattrocento Sans"/>
                        <a:ea typeface="Quattrocento Sans"/>
                        <a:cs typeface="Quattrocento Sans"/>
                        <a:sym typeface="Quattrocento Sans"/>
                      </a:endParaRPr>
                    </a:p>
                  </a:txBody>
                  <a:tcPr marL="9525" marR="9525" marT="9525" marB="0"/>
                </a:tc>
                <a:tc>
                  <a:txBody>
                    <a:bodyPr/>
                    <a:lstStyle/>
                    <a:p>
                      <a:pPr marL="0" marR="0" lvl="0" indent="0" algn="l" rtl="0">
                        <a:spcBef>
                          <a:spcPts val="0"/>
                        </a:spcBef>
                        <a:spcAft>
                          <a:spcPts val="0"/>
                        </a:spcAft>
                        <a:buNone/>
                      </a:pPr>
                      <a:r>
                        <a:rPr lang="es-ES" sz="1400" u="none" strike="noStrike" cap="none" dirty="0"/>
                        <a:t>Incluye columnas de clave de dimensión y columnas de medidas numéricas que se pueden resumir</a:t>
                      </a:r>
                      <a:endParaRPr sz="1400" b="0" i="0" u="none" strike="noStrike" cap="none" dirty="0">
                        <a:solidFill>
                          <a:srgbClr val="171717"/>
                        </a:solidFill>
                        <a:latin typeface="Quattrocento Sans"/>
                        <a:ea typeface="Quattrocento Sans"/>
                        <a:cs typeface="Quattrocento Sans"/>
                        <a:sym typeface="Quattrocento Sans"/>
                      </a:endParaRPr>
                    </a:p>
                  </a:txBody>
                  <a:tcPr marL="9525" marR="9525" marT="9525" marB="0"/>
                </a:tc>
                <a:extLst>
                  <a:ext uri="{0D108BD9-81ED-4DB2-BD59-A6C34878D82A}">
                    <a16:rowId xmlns:a16="http://schemas.microsoft.com/office/drawing/2014/main" val="10003"/>
                  </a:ext>
                </a:extLst>
              </a:tr>
              <a:tr h="764500">
                <a:tc>
                  <a:txBody>
                    <a:bodyPr/>
                    <a:lstStyle/>
                    <a:p>
                      <a:pPr marL="0" marR="0" lvl="0" indent="0" algn="l" rtl="0">
                        <a:spcBef>
                          <a:spcPts val="0"/>
                        </a:spcBef>
                        <a:spcAft>
                          <a:spcPts val="0"/>
                        </a:spcAft>
                        <a:buNone/>
                      </a:pPr>
                      <a:r>
                        <a:rPr lang="es-ES" sz="1400" u="none" strike="noStrike" cap="none" dirty="0"/>
                        <a:t>Volumen de datos</a:t>
                      </a:r>
                      <a:endParaRPr sz="1400" b="0" i="0" u="none" strike="noStrike" cap="none" dirty="0">
                        <a:solidFill>
                          <a:srgbClr val="171717"/>
                        </a:solidFill>
                        <a:latin typeface="Quattrocento Sans"/>
                        <a:ea typeface="Quattrocento Sans"/>
                        <a:cs typeface="Quattrocento Sans"/>
                        <a:sym typeface="Quattrocento Sans"/>
                      </a:endParaRPr>
                    </a:p>
                  </a:txBody>
                  <a:tcPr marL="9525" marR="9525" marT="9525" marB="0"/>
                </a:tc>
                <a:tc>
                  <a:txBody>
                    <a:bodyPr/>
                    <a:lstStyle/>
                    <a:p>
                      <a:pPr marL="0" marR="0" lvl="0" indent="0" algn="l" rtl="0">
                        <a:spcBef>
                          <a:spcPts val="0"/>
                        </a:spcBef>
                        <a:spcAft>
                          <a:spcPts val="0"/>
                        </a:spcAft>
                        <a:buNone/>
                      </a:pPr>
                      <a:r>
                        <a:rPr lang="es-ES" sz="1400" u="none" strike="noStrike" cap="none" dirty="0"/>
                        <a:t>Normalmente, contiene menos filas (en relación con las tablas de hechos)</a:t>
                      </a:r>
                      <a:endParaRPr sz="1400" b="0" i="0" u="none" strike="noStrike" cap="none" dirty="0">
                        <a:solidFill>
                          <a:srgbClr val="171717"/>
                        </a:solidFill>
                        <a:latin typeface="Quattrocento Sans"/>
                        <a:ea typeface="Quattrocento Sans"/>
                        <a:cs typeface="Quattrocento Sans"/>
                        <a:sym typeface="Quattrocento Sans"/>
                      </a:endParaRPr>
                    </a:p>
                  </a:txBody>
                  <a:tcPr marL="9525" marR="9525" marT="9525" marB="0"/>
                </a:tc>
                <a:tc>
                  <a:txBody>
                    <a:bodyPr/>
                    <a:lstStyle/>
                    <a:p>
                      <a:pPr marL="0" marR="0" lvl="0" indent="0" algn="l" rtl="0">
                        <a:spcBef>
                          <a:spcPts val="0"/>
                        </a:spcBef>
                        <a:spcAft>
                          <a:spcPts val="0"/>
                        </a:spcAft>
                        <a:buNone/>
                      </a:pPr>
                      <a:r>
                        <a:rPr lang="es-ES" sz="1400" u="none" strike="noStrike" cap="none" dirty="0"/>
                        <a:t>Puede contener numerosas filas</a:t>
                      </a:r>
                      <a:endParaRPr sz="1400" b="0" i="0" u="none" strike="noStrike" cap="none" dirty="0">
                        <a:solidFill>
                          <a:srgbClr val="171717"/>
                        </a:solidFill>
                        <a:latin typeface="Quattrocento Sans"/>
                        <a:ea typeface="Quattrocento Sans"/>
                        <a:cs typeface="Quattrocento Sans"/>
                        <a:sym typeface="Quattrocento Sans"/>
                      </a:endParaRPr>
                    </a:p>
                  </a:txBody>
                  <a:tcPr marL="9525" marR="9525" marT="9525" marB="0"/>
                </a:tc>
                <a:extLst>
                  <a:ext uri="{0D108BD9-81ED-4DB2-BD59-A6C34878D82A}">
                    <a16:rowId xmlns:a16="http://schemas.microsoft.com/office/drawing/2014/main" val="10004"/>
                  </a:ext>
                </a:extLst>
              </a:tr>
              <a:tr h="369225">
                <a:tc>
                  <a:txBody>
                    <a:bodyPr/>
                    <a:lstStyle/>
                    <a:p>
                      <a:pPr marL="0" marR="0" lvl="0" indent="0" algn="l" rtl="0">
                        <a:spcBef>
                          <a:spcPts val="0"/>
                        </a:spcBef>
                        <a:spcAft>
                          <a:spcPts val="0"/>
                        </a:spcAft>
                        <a:buNone/>
                      </a:pPr>
                      <a:r>
                        <a:rPr lang="es-ES" sz="1400" u="none" strike="noStrike" cap="none" dirty="0"/>
                        <a:t>Propósito de la consulta</a:t>
                      </a:r>
                      <a:endParaRPr sz="1400" b="0" i="0" u="none" strike="noStrike" cap="none" dirty="0">
                        <a:solidFill>
                          <a:srgbClr val="171717"/>
                        </a:solidFill>
                        <a:latin typeface="Quattrocento Sans"/>
                        <a:ea typeface="Quattrocento Sans"/>
                        <a:cs typeface="Quattrocento Sans"/>
                        <a:sym typeface="Quattrocento Sans"/>
                      </a:endParaRPr>
                    </a:p>
                  </a:txBody>
                  <a:tcPr marL="9525" marR="9525" marT="9525" marB="0"/>
                </a:tc>
                <a:tc>
                  <a:txBody>
                    <a:bodyPr/>
                    <a:lstStyle/>
                    <a:p>
                      <a:pPr marL="0" marR="0" lvl="0" indent="0" algn="l" rtl="0">
                        <a:spcBef>
                          <a:spcPts val="0"/>
                        </a:spcBef>
                        <a:spcAft>
                          <a:spcPts val="0"/>
                        </a:spcAft>
                        <a:buNone/>
                      </a:pPr>
                      <a:r>
                        <a:rPr lang="es-ES" sz="1400" u="none" strike="noStrike" cap="none"/>
                        <a:t>Para filtrar y agrupar</a:t>
                      </a:r>
                      <a:endParaRPr sz="1400" b="0" i="0" u="none" strike="noStrike" cap="none">
                        <a:solidFill>
                          <a:srgbClr val="171717"/>
                        </a:solidFill>
                        <a:latin typeface="Quattrocento Sans"/>
                        <a:ea typeface="Quattrocento Sans"/>
                        <a:cs typeface="Quattrocento Sans"/>
                        <a:sym typeface="Quattrocento Sans"/>
                      </a:endParaRPr>
                    </a:p>
                  </a:txBody>
                  <a:tcPr marL="9525" marR="9525" marT="9525" marB="0"/>
                </a:tc>
                <a:tc>
                  <a:txBody>
                    <a:bodyPr/>
                    <a:lstStyle/>
                    <a:p>
                      <a:pPr marL="0" marR="0" lvl="0" indent="0" algn="l" rtl="0">
                        <a:spcBef>
                          <a:spcPts val="0"/>
                        </a:spcBef>
                        <a:spcAft>
                          <a:spcPts val="0"/>
                        </a:spcAft>
                        <a:buNone/>
                      </a:pPr>
                      <a:r>
                        <a:rPr lang="es-ES" sz="1400" u="none" strike="noStrike" cap="none" dirty="0"/>
                        <a:t>Para resumir</a:t>
                      </a:r>
                      <a:endParaRPr sz="1400" b="0" i="0" u="none" strike="noStrike" cap="none" dirty="0">
                        <a:solidFill>
                          <a:srgbClr val="171717"/>
                        </a:solidFill>
                        <a:latin typeface="Quattrocento Sans"/>
                        <a:ea typeface="Quattrocento Sans"/>
                        <a:cs typeface="Quattrocento Sans"/>
                        <a:sym typeface="Quattrocento Sans"/>
                      </a:endParaRPr>
                    </a:p>
                  </a:txBody>
                  <a:tcPr marL="9525" marR="9525" marT="9525" marB="0"/>
                </a:tc>
                <a:extLst>
                  <a:ext uri="{0D108BD9-81ED-4DB2-BD59-A6C34878D82A}">
                    <a16:rowId xmlns:a16="http://schemas.microsoft.com/office/drawing/2014/main" val="10005"/>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ct val="100000"/>
              <a:buFont typeface="Arial"/>
              <a:buNone/>
            </a:pPr>
            <a:r>
              <a:rPr lang="es-ES" b="1" dirty="0"/>
              <a:t>Relación durante la importación de datos</a:t>
            </a:r>
            <a:br>
              <a:rPr lang="es-ES" b="1" dirty="0"/>
            </a:br>
            <a:endParaRPr dirty="0"/>
          </a:p>
        </p:txBody>
      </p:sp>
      <p:sp>
        <p:nvSpPr>
          <p:cNvPr id="187" name="Google Shape;187;p10"/>
          <p:cNvSpPr txBox="1">
            <a:spLocks noGrp="1"/>
          </p:cNvSpPr>
          <p:nvPr>
            <p:ph idx="1"/>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20000"/>
              </a:lnSpc>
              <a:spcBef>
                <a:spcPts val="0"/>
              </a:spcBef>
              <a:spcAft>
                <a:spcPts val="0"/>
              </a:spcAft>
              <a:buSzPct val="90000"/>
              <a:buNone/>
            </a:pPr>
            <a:r>
              <a:rPr lang="es-ES" sz="1400" dirty="0"/>
              <a:t>Puede crear una </a:t>
            </a:r>
            <a:r>
              <a:rPr lang="es-ES" sz="1400" i="1" dirty="0"/>
              <a:t>relación</a:t>
            </a:r>
            <a:r>
              <a:rPr lang="es-ES" sz="1400" dirty="0"/>
              <a:t> para hacer conexión lógica entre diferentes orígenes de datos. </a:t>
            </a:r>
            <a:endParaRPr sz="1400" dirty="0"/>
          </a:p>
          <a:p>
            <a:pPr marL="0" lvl="0" indent="0" algn="l" rtl="0">
              <a:lnSpc>
                <a:spcPct val="120000"/>
              </a:lnSpc>
              <a:spcBef>
                <a:spcPts val="1600"/>
              </a:spcBef>
              <a:spcAft>
                <a:spcPts val="0"/>
              </a:spcAft>
              <a:buSzPct val="90000"/>
              <a:buNone/>
            </a:pPr>
            <a:r>
              <a:rPr lang="es-ES" sz="1400" dirty="0"/>
              <a:t>Cuando importe varias tablas, es probable que haga un análisis utilizando datos de todas esas tablas. Las relaciones entre esas tablas son necesarias para calcular con precisión los resultados:</a:t>
            </a:r>
            <a:endParaRPr sz="1400" dirty="0"/>
          </a:p>
          <a:p>
            <a:pPr marL="0" lvl="0" indent="0" algn="l" rtl="0">
              <a:lnSpc>
                <a:spcPct val="120000"/>
              </a:lnSpc>
              <a:spcBef>
                <a:spcPts val="1600"/>
              </a:spcBef>
              <a:spcAft>
                <a:spcPts val="0"/>
              </a:spcAft>
              <a:buSzPct val="90000"/>
              <a:buNone/>
            </a:pPr>
            <a:r>
              <a:rPr lang="es-ES" sz="1400" dirty="0"/>
              <a:t>Detección automática:  En la mayoría de los casos no tendrá que hacer nada, la función de detección automática lo hace por usted. </a:t>
            </a:r>
            <a:endParaRPr sz="1400" dirty="0"/>
          </a:p>
          <a:p>
            <a:pPr marL="0" lvl="0" indent="0" algn="l" rtl="0">
              <a:lnSpc>
                <a:spcPct val="120000"/>
              </a:lnSpc>
              <a:spcBef>
                <a:spcPts val="1600"/>
              </a:spcBef>
              <a:spcAft>
                <a:spcPts val="0"/>
              </a:spcAft>
              <a:buSzPct val="163636"/>
              <a:buNone/>
            </a:pPr>
            <a:r>
              <a:rPr lang="es-ES" sz="1400" dirty="0"/>
              <a:t>Crear relaciones manualmente: a veces es posible que tenga que crear relaciones usted mismo, o necesite hacer cambios en una relación. </a:t>
            </a:r>
            <a:br>
              <a:rPr lang="es-ES" sz="1400" dirty="0"/>
            </a:br>
            <a:endParaRPr sz="700" dirty="0"/>
          </a:p>
        </p:txBody>
      </p:sp>
      <p:pic>
        <p:nvPicPr>
          <p:cNvPr id="188" name="Google Shape;188;p10"/>
          <p:cNvPicPr preferRelativeResize="0"/>
          <p:nvPr/>
        </p:nvPicPr>
        <p:blipFill rotWithShape="1">
          <a:blip r:embed="rId3">
            <a:alphaModFix/>
          </a:blip>
          <a:srcRect/>
          <a:stretch/>
        </p:blipFill>
        <p:spPr>
          <a:xfrm>
            <a:off x="7061063" y="3236686"/>
            <a:ext cx="4228700" cy="281533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4" name="Google Shape;194;p11"/>
          <p:cNvPicPr preferRelativeResize="0"/>
          <p:nvPr/>
        </p:nvPicPr>
        <p:blipFill rotWithShape="1">
          <a:blip r:embed="rId3">
            <a:alphaModFix/>
          </a:blip>
          <a:srcRect/>
          <a:stretch/>
        </p:blipFill>
        <p:spPr>
          <a:xfrm>
            <a:off x="2831794" y="2105202"/>
            <a:ext cx="9360205" cy="4752798"/>
          </a:xfrm>
          <a:prstGeom prst="rect">
            <a:avLst/>
          </a:prstGeom>
          <a:noFill/>
          <a:ln>
            <a:noFill/>
          </a:ln>
        </p:spPr>
      </p:pic>
      <p:sp>
        <p:nvSpPr>
          <p:cNvPr id="199" name="Google Shape;199;p11"/>
          <p:cNvSpPr txBox="1">
            <a:spLocks noGrp="1"/>
          </p:cNvSpPr>
          <p:nvPr>
            <p:ph type="title"/>
          </p:nvPr>
        </p:nvSpPr>
        <p:spPr>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chemeClr val="lt1"/>
              </a:buClr>
              <a:buSzPts val="1600"/>
              <a:buFont typeface="Arial"/>
              <a:buNone/>
            </a:pPr>
            <a:r>
              <a:rPr lang="es-ES" dirty="0"/>
              <a:t>Asegúrese de que sus datos estén formateados como una tabla</a:t>
            </a:r>
            <a:br>
              <a:rPr lang="es-ES" dirty="0"/>
            </a:br>
            <a:endParaRPr dirty="0"/>
          </a:p>
        </p:txBody>
      </p:sp>
      <p:sp>
        <p:nvSpPr>
          <p:cNvPr id="200" name="Google Shape;200;p11"/>
          <p:cNvSpPr txBox="1">
            <a:spLocks noGrp="1"/>
          </p:cNvSpPr>
          <p:nvPr>
            <p:ph idx="1"/>
          </p:nvPr>
        </p:nvSpPr>
        <p:spPr>
          <a:xfrm>
            <a:off x="1008093" y="1845734"/>
            <a:ext cx="10147587" cy="1583266"/>
          </a:xfrm>
          <a:prstGeom prst="rect">
            <a:avLst/>
          </a:prstGeom>
          <a:noFill/>
          <a:ln>
            <a:noFill/>
          </a:ln>
        </p:spPr>
        <p:txBody>
          <a:bodyPr spcFirstLastPara="1" wrap="square" lIns="91425" tIns="45700" rIns="91425" bIns="45700" anchor="ctr" anchorCtr="0">
            <a:normAutofit/>
          </a:bodyPr>
          <a:lstStyle/>
          <a:p>
            <a:pPr marL="344488" lvl="0" indent="-344488" algn="l" rtl="0">
              <a:lnSpc>
                <a:spcPct val="120000"/>
              </a:lnSpc>
              <a:spcBef>
                <a:spcPts val="0"/>
              </a:spcBef>
              <a:spcAft>
                <a:spcPts val="0"/>
              </a:spcAft>
              <a:buSzPts val="1620"/>
              <a:buChar char="▪"/>
            </a:pPr>
            <a:r>
              <a:rPr lang="es-ES" sz="1800" dirty="0"/>
              <a:t>Para que Power BI importe datos de su libro de trabajo, esos datos deben formatearse como una tabla. En Excel, puede resaltar un rango de celdas y luego, en la pestaña </a:t>
            </a:r>
            <a:r>
              <a:rPr lang="es-ES" sz="1800" b="1" dirty="0"/>
              <a:t>Insertar</a:t>
            </a:r>
            <a:r>
              <a:rPr lang="es-ES" sz="1800" dirty="0"/>
              <a:t> de la cinta de Excel, seleccione </a:t>
            </a:r>
            <a:r>
              <a:rPr lang="es-ES" sz="1800" b="1" dirty="0"/>
              <a:t>Tabla</a:t>
            </a:r>
            <a:r>
              <a:rPr lang="es-ES" sz="1800" dirty="0"/>
              <a:t> .</a:t>
            </a:r>
            <a:endParaRPr dirty="0"/>
          </a:p>
          <a:p>
            <a:pPr marL="344488" lvl="0" indent="-241618" algn="l" rtl="0">
              <a:lnSpc>
                <a:spcPct val="120000"/>
              </a:lnSpc>
              <a:spcBef>
                <a:spcPts val="1600"/>
              </a:spcBef>
              <a:spcAft>
                <a:spcPts val="0"/>
              </a:spcAft>
              <a:buSzPts val="1620"/>
              <a:buNone/>
            </a:pPr>
            <a:endParaRPr sz="1800" dirty="0"/>
          </a:p>
        </p:txBody>
      </p:sp>
      <p:pic>
        <p:nvPicPr>
          <p:cNvPr id="201" name="Google Shape;201;p11"/>
          <p:cNvPicPr preferRelativeResize="0"/>
          <p:nvPr/>
        </p:nvPicPr>
        <p:blipFill rotWithShape="1">
          <a:blip r:embed="rId4">
            <a:alphaModFix/>
          </a:blip>
          <a:srcRect/>
          <a:stretch/>
        </p:blipFill>
        <p:spPr>
          <a:xfrm>
            <a:off x="3674311" y="3057939"/>
            <a:ext cx="3837585" cy="3225427"/>
          </a:xfrm>
          <a:prstGeom prst="rect">
            <a:avLst/>
          </a:prstGeom>
          <a:noFill/>
          <a:ln w="9525" cap="flat" cmpd="sng">
            <a:solidFill>
              <a:srgbClr val="4F8F90"/>
            </a:solidFill>
            <a:prstDash val="solid"/>
            <a:round/>
            <a:headEnd type="none" w="sm" len="sm"/>
            <a:tailEnd type="none" w="sm" len="sm"/>
          </a:ln>
        </p:spPr>
      </p:pic>
      <p:sp>
        <p:nvSpPr>
          <p:cNvPr id="202" name="Google Shape;202;p11"/>
          <p:cNvSpPr/>
          <p:nvPr/>
        </p:nvSpPr>
        <p:spPr>
          <a:xfrm>
            <a:off x="11387666" y="-2718"/>
            <a:ext cx="27432"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2"/>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ct val="100000"/>
              <a:buFont typeface="Arial"/>
              <a:buNone/>
            </a:pPr>
            <a:r>
              <a:rPr lang="es-ES" b="1"/>
              <a:t>Cómo administrar tus relaciones de datos</a:t>
            </a:r>
            <a:br>
              <a:rPr lang="es-ES" b="1"/>
            </a:br>
            <a:endParaRPr/>
          </a:p>
        </p:txBody>
      </p:sp>
      <p:sp>
        <p:nvSpPr>
          <p:cNvPr id="208" name="Google Shape;208;p12"/>
          <p:cNvSpPr txBox="1">
            <a:spLocks noGrp="1"/>
          </p:cNvSpPr>
          <p:nvPr>
            <p:ph idx="1"/>
          </p:nvPr>
        </p:nvSpPr>
        <p:spPr>
          <a:xfrm>
            <a:off x="1097280" y="1845734"/>
            <a:ext cx="10058400" cy="1308283"/>
          </a:xfrm>
          <a:prstGeom prst="rect">
            <a:avLst/>
          </a:prstGeom>
          <a:noFill/>
          <a:ln>
            <a:noFill/>
          </a:ln>
        </p:spPr>
        <p:txBody>
          <a:bodyPr spcFirstLastPara="1" wrap="square" lIns="91425" tIns="45700" rIns="91425" bIns="45700" anchor="ctr" anchorCtr="0">
            <a:normAutofit/>
          </a:bodyPr>
          <a:lstStyle/>
          <a:p>
            <a:pPr marL="344488" lvl="0" indent="-344488" algn="l" rtl="0">
              <a:lnSpc>
                <a:spcPct val="120000"/>
              </a:lnSpc>
              <a:spcBef>
                <a:spcPts val="0"/>
              </a:spcBef>
              <a:spcAft>
                <a:spcPts val="0"/>
              </a:spcAft>
              <a:buSzPts val="1800"/>
              <a:buChar char="▪"/>
            </a:pPr>
            <a:r>
              <a:rPr lang="es-ES" dirty="0"/>
              <a:t>La </a:t>
            </a:r>
            <a:r>
              <a:rPr lang="es-ES" b="1" dirty="0"/>
              <a:t>vista Modelo</a:t>
            </a:r>
            <a:r>
              <a:rPr lang="es-ES" dirty="0"/>
              <a:t> en Power BI Desktop le permite establecer visualmente la relación entre tablas o elementos. Use la vista Modelo para ver una vista esquemática de sus datos.</a:t>
            </a:r>
            <a:endParaRPr dirty="0"/>
          </a:p>
        </p:txBody>
      </p:sp>
      <p:pic>
        <p:nvPicPr>
          <p:cNvPr id="209" name="Google Shape;209;p12"/>
          <p:cNvPicPr preferRelativeResize="0"/>
          <p:nvPr/>
        </p:nvPicPr>
        <p:blipFill rotWithShape="1">
          <a:blip r:embed="rId3">
            <a:alphaModFix/>
          </a:blip>
          <a:srcRect/>
          <a:stretch/>
        </p:blipFill>
        <p:spPr>
          <a:xfrm>
            <a:off x="4366541" y="3429000"/>
            <a:ext cx="2219325" cy="3028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5" name="Google Shape;215;p13"/>
          <p:cNvPicPr preferRelativeResize="0"/>
          <p:nvPr/>
        </p:nvPicPr>
        <p:blipFill rotWithShape="1">
          <a:blip r:embed="rId3">
            <a:alphaModFix/>
          </a:blip>
          <a:srcRect/>
          <a:stretch/>
        </p:blipFill>
        <p:spPr>
          <a:xfrm>
            <a:off x="2831794" y="2105202"/>
            <a:ext cx="9360205" cy="4752798"/>
          </a:xfrm>
          <a:prstGeom prst="rect">
            <a:avLst/>
          </a:prstGeom>
          <a:noFill/>
          <a:ln>
            <a:noFill/>
          </a:ln>
        </p:spPr>
      </p:pic>
      <p:sp>
        <p:nvSpPr>
          <p:cNvPr id="220" name="Google Shape;220;p13"/>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900"/>
              <a:buFont typeface="Arial"/>
              <a:buNone/>
            </a:pPr>
            <a:r>
              <a:rPr lang="es-ES" sz="2900"/>
              <a:t>Agregar y eliminar relaciones. </a:t>
            </a:r>
            <a:endParaRPr sz="2900"/>
          </a:p>
        </p:txBody>
      </p:sp>
      <p:sp>
        <p:nvSpPr>
          <p:cNvPr id="221" name="Google Shape;221;p13"/>
          <p:cNvSpPr txBox="1">
            <a:spLocks noGrp="1"/>
          </p:cNvSpPr>
          <p:nvPr>
            <p:ph idx="1"/>
          </p:nvPr>
        </p:nvSpPr>
        <p:spPr>
          <a:xfrm>
            <a:off x="1124712" y="1845734"/>
            <a:ext cx="10030968" cy="791449"/>
          </a:xfrm>
          <a:prstGeom prst="rect">
            <a:avLst/>
          </a:prstGeom>
          <a:noFill/>
          <a:ln>
            <a:noFill/>
          </a:ln>
        </p:spPr>
        <p:txBody>
          <a:bodyPr spcFirstLastPara="1" wrap="square" lIns="91425" tIns="45700" rIns="91425" bIns="45700" anchor="ctr" anchorCtr="0">
            <a:normAutofit fontScale="85000" lnSpcReduction="20000"/>
          </a:bodyPr>
          <a:lstStyle/>
          <a:p>
            <a:pPr marL="344488" lvl="0" indent="-344488" algn="l" rtl="0">
              <a:lnSpc>
                <a:spcPct val="120000"/>
              </a:lnSpc>
              <a:spcBef>
                <a:spcPts val="0"/>
              </a:spcBef>
              <a:spcAft>
                <a:spcPts val="0"/>
              </a:spcAft>
              <a:buSzPts val="1620"/>
              <a:buChar char="▪"/>
            </a:pPr>
            <a:r>
              <a:rPr lang="es-ES" sz="1800" dirty="0"/>
              <a:t>Para eliminar una relación, haga clic con el botón derecho en la relación y seleccione </a:t>
            </a:r>
            <a:r>
              <a:rPr lang="es-ES" sz="1800" b="1" dirty="0"/>
              <a:t>Eliminar</a:t>
            </a:r>
            <a:r>
              <a:rPr lang="es-ES" sz="1800" dirty="0"/>
              <a:t> . Para crear una relación, arrastre y suelte los campos que desea vincular entre tablas.</a:t>
            </a:r>
            <a:br>
              <a:rPr lang="es-ES" sz="1800" dirty="0"/>
            </a:br>
            <a:endParaRPr sz="1800" dirty="0"/>
          </a:p>
        </p:txBody>
      </p:sp>
      <p:pic>
        <p:nvPicPr>
          <p:cNvPr id="222" name="Google Shape;222;p13"/>
          <p:cNvPicPr preferRelativeResize="0"/>
          <p:nvPr/>
        </p:nvPicPr>
        <p:blipFill rotWithShape="1">
          <a:blip r:embed="rId4">
            <a:alphaModFix/>
          </a:blip>
          <a:srcRect r="13219" b="-2"/>
          <a:stretch/>
        </p:blipFill>
        <p:spPr>
          <a:xfrm>
            <a:off x="4006734" y="2798028"/>
            <a:ext cx="3100456" cy="3899127"/>
          </a:xfrm>
          <a:prstGeom prst="rect">
            <a:avLst/>
          </a:prstGeom>
          <a:noFill/>
          <a:ln w="12700" cap="flat" cmpd="sng">
            <a:solidFill>
              <a:schemeClr val="lt1"/>
            </a:solidFill>
            <a:prstDash val="solid"/>
            <a:round/>
            <a:headEnd type="none" w="sm" len="sm"/>
            <a:tailEnd type="none" w="sm" len="sm"/>
          </a:ln>
        </p:spPr>
      </p:pic>
      <p:sp>
        <p:nvSpPr>
          <p:cNvPr id="223" name="Google Shape;223;p13"/>
          <p:cNvSpPr/>
          <p:nvPr/>
        </p:nvSpPr>
        <p:spPr>
          <a:xfrm>
            <a:off x="11382586" y="0"/>
            <a:ext cx="27432"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9" name="Google Shape;229;p14"/>
          <p:cNvPicPr preferRelativeResize="0"/>
          <p:nvPr/>
        </p:nvPicPr>
        <p:blipFill rotWithShape="1">
          <a:blip r:embed="rId3">
            <a:alphaModFix/>
          </a:blip>
          <a:srcRect/>
          <a:stretch/>
        </p:blipFill>
        <p:spPr>
          <a:xfrm>
            <a:off x="1036321" y="1052601"/>
            <a:ext cx="9526608" cy="1558077"/>
          </a:xfrm>
          <a:prstGeom prst="rect">
            <a:avLst/>
          </a:prstGeom>
          <a:noFill/>
          <a:ln>
            <a:noFill/>
          </a:ln>
        </p:spPr>
      </p:pic>
      <p:sp>
        <p:nvSpPr>
          <p:cNvPr id="234" name="Google Shape;234;p14"/>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400"/>
              <a:buFont typeface="Arial"/>
              <a:buNone/>
            </a:pPr>
            <a:r>
              <a:rPr lang="es-ES"/>
              <a:t>Ocultar tabla</a:t>
            </a:r>
            <a:endParaRPr/>
          </a:p>
        </p:txBody>
      </p:sp>
      <p:sp>
        <p:nvSpPr>
          <p:cNvPr id="235" name="Google Shape;235;p14"/>
          <p:cNvSpPr txBox="1">
            <a:spLocks noGrp="1"/>
          </p:cNvSpPr>
          <p:nvPr>
            <p:ph idx="1"/>
          </p:nvPr>
        </p:nvSpPr>
        <p:spPr>
          <a:xfrm>
            <a:off x="1000199" y="1845734"/>
            <a:ext cx="10155481" cy="977263"/>
          </a:xfrm>
          <a:prstGeom prst="rect">
            <a:avLst/>
          </a:prstGeom>
          <a:noFill/>
          <a:ln>
            <a:noFill/>
          </a:ln>
        </p:spPr>
        <p:txBody>
          <a:bodyPr spcFirstLastPara="1" wrap="square" lIns="91425" tIns="45700" rIns="91425" bIns="45700" anchor="ctr" anchorCtr="0">
            <a:normAutofit/>
          </a:bodyPr>
          <a:lstStyle/>
          <a:p>
            <a:pPr marL="344488" lvl="0" indent="-344488" algn="l" rtl="0">
              <a:lnSpc>
                <a:spcPct val="120000"/>
              </a:lnSpc>
              <a:spcBef>
                <a:spcPts val="0"/>
              </a:spcBef>
              <a:spcAft>
                <a:spcPts val="0"/>
              </a:spcAft>
              <a:buSzPts val="1620"/>
              <a:buChar char="▪"/>
            </a:pPr>
            <a:r>
              <a:rPr lang="es-ES" sz="1800" dirty="0"/>
              <a:t>Para ocultar una tabla o columna individual de su informe, haga clic con el botón derecho en la tabla o columna en la vista Modelo y seleccione </a:t>
            </a:r>
            <a:r>
              <a:rPr lang="es-ES" sz="1800" b="1" dirty="0"/>
              <a:t>Ocultar en la vista de informe</a:t>
            </a:r>
            <a:r>
              <a:rPr lang="es-ES" sz="1800" dirty="0"/>
              <a:t> .</a:t>
            </a:r>
            <a:endParaRPr dirty="0"/>
          </a:p>
        </p:txBody>
      </p:sp>
      <p:pic>
        <p:nvPicPr>
          <p:cNvPr id="236" name="Google Shape;236;p14"/>
          <p:cNvPicPr preferRelativeResize="0"/>
          <p:nvPr/>
        </p:nvPicPr>
        <p:blipFill rotWithShape="1">
          <a:blip r:embed="rId4">
            <a:alphaModFix/>
          </a:blip>
          <a:srcRect l="26824" r="20511"/>
          <a:stretch/>
        </p:blipFill>
        <p:spPr>
          <a:xfrm>
            <a:off x="4280451" y="3039490"/>
            <a:ext cx="2598561" cy="3107806"/>
          </a:xfrm>
          <a:prstGeom prst="rect">
            <a:avLst/>
          </a:prstGeom>
          <a:noFill/>
          <a:ln w="12700" cap="flat" cmpd="sng">
            <a:solidFill>
              <a:schemeClr val="lt1"/>
            </a:solidFill>
            <a:prstDash val="solid"/>
            <a:round/>
            <a:headEnd type="none" w="sm" len="sm"/>
            <a:tailEnd type="none" w="sm" len="sm"/>
          </a:ln>
        </p:spPr>
      </p:pic>
      <p:sp>
        <p:nvSpPr>
          <p:cNvPr id="237" name="Google Shape;237;p14"/>
          <p:cNvSpPr/>
          <p:nvPr/>
        </p:nvSpPr>
        <p:spPr>
          <a:xfrm>
            <a:off x="11382586" y="0"/>
            <a:ext cx="27432"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3" name="Google Shape;243;p15"/>
          <p:cNvPicPr preferRelativeResize="0"/>
          <p:nvPr/>
        </p:nvPicPr>
        <p:blipFill rotWithShape="1">
          <a:blip r:embed="rId3">
            <a:alphaModFix/>
          </a:blip>
          <a:srcRect/>
          <a:stretch/>
        </p:blipFill>
        <p:spPr>
          <a:xfrm>
            <a:off x="3301694" y="2324554"/>
            <a:ext cx="9360205" cy="4752798"/>
          </a:xfrm>
          <a:prstGeom prst="rect">
            <a:avLst/>
          </a:prstGeom>
          <a:noFill/>
          <a:ln>
            <a:noFill/>
          </a:ln>
        </p:spPr>
      </p:pic>
      <p:sp>
        <p:nvSpPr>
          <p:cNvPr id="248" name="Google Shape;248;p15"/>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400"/>
              <a:buFont typeface="Arial"/>
              <a:buNone/>
            </a:pPr>
            <a:r>
              <a:rPr lang="es-ES" b="1" dirty="0"/>
              <a:t>Administrar relaciones</a:t>
            </a:r>
            <a:endParaRPr dirty="0"/>
          </a:p>
        </p:txBody>
      </p:sp>
      <p:sp>
        <p:nvSpPr>
          <p:cNvPr id="249" name="Google Shape;249;p15"/>
          <p:cNvSpPr txBox="1">
            <a:spLocks noGrp="1"/>
          </p:cNvSpPr>
          <p:nvPr>
            <p:ph idx="1"/>
          </p:nvPr>
        </p:nvSpPr>
        <p:spPr>
          <a:xfrm>
            <a:off x="1057192" y="1577547"/>
            <a:ext cx="10077616" cy="1583266"/>
          </a:xfrm>
          <a:prstGeom prst="rect">
            <a:avLst/>
          </a:prstGeom>
          <a:noFill/>
          <a:ln>
            <a:noFill/>
          </a:ln>
        </p:spPr>
        <p:txBody>
          <a:bodyPr spcFirstLastPara="1" wrap="square" lIns="91425" tIns="45700" rIns="91425" bIns="45700" anchor="ctr" anchorCtr="0">
            <a:normAutofit/>
          </a:bodyPr>
          <a:lstStyle/>
          <a:p>
            <a:pPr marL="0" lvl="0" indent="0" algn="just" rtl="0">
              <a:lnSpc>
                <a:spcPct val="110000"/>
              </a:lnSpc>
              <a:spcBef>
                <a:spcPts val="0"/>
              </a:spcBef>
              <a:spcAft>
                <a:spcPts val="0"/>
              </a:spcAft>
              <a:buSzPts val="1260"/>
              <a:buNone/>
            </a:pPr>
            <a:r>
              <a:rPr lang="es-ES" sz="1600" dirty="0"/>
              <a:t>Para obtener una vista más detallada de sus relaciones de datos, en la pestaña </a:t>
            </a:r>
            <a:r>
              <a:rPr lang="es-ES" sz="1600" b="1" dirty="0"/>
              <a:t>Inicio</a:t>
            </a:r>
            <a:r>
              <a:rPr lang="es-ES" sz="1600" dirty="0"/>
              <a:t> , seleccione </a:t>
            </a:r>
            <a:r>
              <a:rPr lang="es-ES" sz="1600" b="1" dirty="0"/>
              <a:t>Administrar relaciones</a:t>
            </a:r>
            <a:r>
              <a:rPr lang="es-ES" sz="1600" dirty="0"/>
              <a:t> . El cuadro de diálogo </a:t>
            </a:r>
            <a:r>
              <a:rPr lang="es-ES" sz="1600" b="1" dirty="0"/>
              <a:t>Administrar relaciones</a:t>
            </a:r>
            <a:r>
              <a:rPr lang="es-ES" sz="1600" dirty="0"/>
              <a:t> muestra sus relaciones como una lista en lugar de como un diagrama visual. En el cuadro de diálogo, puede seleccionar </a:t>
            </a:r>
            <a:r>
              <a:rPr lang="es-ES" sz="1600" b="1" dirty="0"/>
              <a:t>Detección automática</a:t>
            </a:r>
            <a:r>
              <a:rPr lang="es-ES" sz="1600" dirty="0"/>
              <a:t> para buscar relaciones en datos nuevos o actualizados. Seleccione </a:t>
            </a:r>
            <a:r>
              <a:rPr lang="es-ES" sz="1600" b="1" dirty="0"/>
              <a:t>Editar</a:t>
            </a:r>
            <a:r>
              <a:rPr lang="es-ES" sz="1600" dirty="0"/>
              <a:t> para editar manualmente sus relaciones. Encontrará opciones avanzadas en la sección Editar para establecer la </a:t>
            </a:r>
            <a:r>
              <a:rPr lang="es-ES" sz="1600" i="1" dirty="0"/>
              <a:t>cardinalidad</a:t>
            </a:r>
            <a:r>
              <a:rPr lang="es-ES" sz="1600" dirty="0"/>
              <a:t> y la dirección del </a:t>
            </a:r>
            <a:r>
              <a:rPr lang="es-ES" sz="1600" i="1" dirty="0"/>
              <a:t>filtro cruzado</a:t>
            </a:r>
            <a:r>
              <a:rPr lang="es-ES" sz="1600" dirty="0"/>
              <a:t> de sus relaciones.</a:t>
            </a:r>
            <a:endParaRPr sz="1600" dirty="0"/>
          </a:p>
        </p:txBody>
      </p:sp>
      <p:pic>
        <p:nvPicPr>
          <p:cNvPr id="250" name="Google Shape;250;p15"/>
          <p:cNvPicPr preferRelativeResize="0"/>
          <p:nvPr/>
        </p:nvPicPr>
        <p:blipFill rotWithShape="1">
          <a:blip r:embed="rId4">
            <a:alphaModFix/>
          </a:blip>
          <a:srcRect r="-4" b="3105"/>
          <a:stretch/>
        </p:blipFill>
        <p:spPr>
          <a:xfrm>
            <a:off x="3780441" y="3697187"/>
            <a:ext cx="3564239" cy="2298485"/>
          </a:xfrm>
          <a:prstGeom prst="rect">
            <a:avLst/>
          </a:prstGeom>
          <a:noFill/>
          <a:ln w="9525" cap="flat" cmpd="sng">
            <a:solidFill>
              <a:srgbClr val="4F8F90"/>
            </a:solidFill>
            <a:prstDash val="solid"/>
            <a:round/>
            <a:headEnd type="none" w="sm" len="sm"/>
            <a:tailEnd type="none" w="sm" len="sm"/>
          </a:ln>
        </p:spPr>
      </p:pic>
      <p:sp>
        <p:nvSpPr>
          <p:cNvPr id="251" name="Google Shape;251;p15"/>
          <p:cNvSpPr/>
          <p:nvPr/>
        </p:nvSpPr>
        <p:spPr>
          <a:xfrm>
            <a:off x="11387666" y="-2718"/>
            <a:ext cx="27432"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aphicFrame>
        <p:nvGraphicFramePr>
          <p:cNvPr id="257" name="Google Shape;257;p16"/>
          <p:cNvGraphicFramePr/>
          <p:nvPr>
            <p:extLst>
              <p:ext uri="{D42A27DB-BD31-4B8C-83A1-F6EECF244321}">
                <p14:modId xmlns:p14="http://schemas.microsoft.com/office/powerpoint/2010/main" val="3732886905"/>
              </p:ext>
            </p:extLst>
          </p:nvPr>
        </p:nvGraphicFramePr>
        <p:xfrm>
          <a:off x="717792" y="2590316"/>
          <a:ext cx="6597408" cy="3690965"/>
        </p:xfrm>
        <a:graphic>
          <a:graphicData uri="http://schemas.openxmlformats.org/drawingml/2006/table">
            <a:tbl>
              <a:tblPr>
                <a:noFill/>
              </a:tblPr>
              <a:tblGrid>
                <a:gridCol w="2462730">
                  <a:extLst>
                    <a:ext uri="{9D8B030D-6E8A-4147-A177-3AD203B41FA5}">
                      <a16:colId xmlns:a16="http://schemas.microsoft.com/office/drawing/2014/main" val="20000"/>
                    </a:ext>
                  </a:extLst>
                </a:gridCol>
                <a:gridCol w="4134678">
                  <a:extLst>
                    <a:ext uri="{9D8B030D-6E8A-4147-A177-3AD203B41FA5}">
                      <a16:colId xmlns:a16="http://schemas.microsoft.com/office/drawing/2014/main" val="20001"/>
                    </a:ext>
                  </a:extLst>
                </a:gridCol>
              </a:tblGrid>
              <a:tr h="381350">
                <a:tc>
                  <a:txBody>
                    <a:bodyPr/>
                    <a:lstStyle/>
                    <a:p>
                      <a:pPr marL="0" marR="0" lvl="0" indent="0" algn="l" rtl="0">
                        <a:spcBef>
                          <a:spcPts val="0"/>
                        </a:spcBef>
                        <a:spcAft>
                          <a:spcPts val="0"/>
                        </a:spcAft>
                        <a:buNone/>
                      </a:pPr>
                      <a:r>
                        <a:rPr lang="es-ES" sz="1800" u="none" strike="noStrike" cap="none" dirty="0"/>
                        <a:t>Opciones de cardinalidad</a:t>
                      </a:r>
                      <a:endParaRPr dirty="0"/>
                    </a:p>
                  </a:txBody>
                  <a:tcPr marL="91450" marR="91450" marT="45725" marB="45725" anchor="b">
                    <a:lnL w="12700" cap="flat" cmpd="sng">
                      <a:solidFill>
                        <a:srgbClr val="50EB5C"/>
                      </a:solidFill>
                      <a:prstDash val="solid"/>
                      <a:round/>
                      <a:headEnd type="none" w="sm" len="sm"/>
                      <a:tailEnd type="none" w="sm" len="sm"/>
                    </a:lnL>
                    <a:lnR w="12700" cap="flat" cmpd="sng">
                      <a:solidFill>
                        <a:srgbClr val="B0E75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s-ES" sz="1800" u="none" strike="noStrike" cap="none"/>
                        <a:t>Ejemplo</a:t>
                      </a:r>
                      <a:endParaRPr/>
                    </a:p>
                  </a:txBody>
                  <a:tcPr marL="91450" marR="91450" marT="45725" marB="45725" anchor="b">
                    <a:lnL w="12700" cap="flat" cmpd="sng">
                      <a:solidFill>
                        <a:srgbClr val="B0E75C"/>
                      </a:solidFill>
                      <a:prstDash val="solid"/>
                      <a:round/>
                      <a:headEnd type="none" w="sm" len="sm"/>
                      <a:tailEnd type="none" w="sm" len="sm"/>
                    </a:lnL>
                    <a:lnR w="12700" cap="flat" cmpd="sng">
                      <a:solidFill>
                        <a:srgbClr val="B0E75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811450">
                <a:tc>
                  <a:txBody>
                    <a:bodyPr/>
                    <a:lstStyle/>
                    <a:p>
                      <a:pPr marL="0" marR="0" lvl="0" indent="0" algn="l" rtl="0">
                        <a:spcBef>
                          <a:spcPts val="0"/>
                        </a:spcBef>
                        <a:spcAft>
                          <a:spcPts val="0"/>
                        </a:spcAft>
                        <a:buNone/>
                      </a:pPr>
                      <a:r>
                        <a:rPr lang="es-ES" sz="1800" i="1" u="none" strike="noStrike" cap="none" dirty="0"/>
                        <a:t>Muchos a uno</a:t>
                      </a:r>
                      <a:endParaRPr sz="1800"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s-ES" sz="1800" u="none" strike="noStrike" cap="none"/>
                        <a:t>La relación predeterminada más común. La columna en una tabla puede tener más de una instancia de un valor. La tabla relacionada (o tabla de búsqueda) tiene solo una instancia de un valor.</a:t>
                      </a:r>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239425">
                <a:tc>
                  <a:txBody>
                    <a:bodyPr/>
                    <a:lstStyle/>
                    <a:p>
                      <a:pPr marL="0" marR="0" lvl="0" indent="0" algn="l" rtl="0">
                        <a:spcBef>
                          <a:spcPts val="0"/>
                        </a:spcBef>
                        <a:spcAft>
                          <a:spcPts val="0"/>
                        </a:spcAft>
                        <a:buNone/>
                      </a:pPr>
                      <a:r>
                        <a:rPr lang="es-ES" sz="1800" i="1" u="none" strike="noStrike" cap="none"/>
                        <a:t>Uno a Uno</a:t>
                      </a:r>
                      <a:endParaRPr sz="18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s-ES" sz="1800" u="none" strike="noStrike" cap="none" dirty="0"/>
                        <a:t>La columna en una tabla tiene solo una instancia de un valor particular, y la otra tabla relacionada tiene solo una instancia de un valor particular.</a:t>
                      </a:r>
                      <a:endParaRPr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58" name="Google Shape;258;p16"/>
          <p:cNvSpPr/>
          <p:nvPr/>
        </p:nvSpPr>
        <p:spPr>
          <a:xfrm>
            <a:off x="717792" y="1266917"/>
            <a:ext cx="10799434" cy="1323399"/>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171717"/>
              </a:buClr>
              <a:buSzPts val="1200"/>
              <a:buFont typeface="Quattrocento Sans"/>
              <a:buNone/>
            </a:pPr>
            <a:r>
              <a:rPr lang="es-ES" sz="1600" b="0" i="0" u="none" strike="noStrike" cap="none" dirty="0">
                <a:solidFill>
                  <a:srgbClr val="171717"/>
                </a:solidFill>
                <a:latin typeface="Abadi" panose="020B0604020104020204" pitchFamily="34" charset="0"/>
                <a:ea typeface="Quattrocento Sans"/>
                <a:cs typeface="Quattrocento Sans"/>
                <a:sym typeface="Quattrocento Sans"/>
              </a:rPr>
              <a:t>Sus opciones para </a:t>
            </a:r>
            <a:r>
              <a:rPr lang="es-ES" sz="1600" b="0" i="0" u="none" strike="noStrike" cap="none" dirty="0" err="1">
                <a:solidFill>
                  <a:srgbClr val="171717"/>
                </a:solidFill>
                <a:latin typeface="Abadi" panose="020B0604020104020204" pitchFamily="34" charset="0"/>
                <a:ea typeface="Quattrocento Sans"/>
                <a:cs typeface="Quattrocento Sans"/>
                <a:sym typeface="Quattrocento Sans"/>
              </a:rPr>
              <a:t>Cardinality</a:t>
            </a:r>
            <a:r>
              <a:rPr lang="es-ES" sz="1600" b="0" i="0" u="none" strike="noStrike" cap="none" dirty="0">
                <a:solidFill>
                  <a:srgbClr val="171717"/>
                </a:solidFill>
                <a:latin typeface="Abadi" panose="020B0604020104020204" pitchFamily="34" charset="0"/>
                <a:ea typeface="Quattrocento Sans"/>
                <a:cs typeface="Quattrocento Sans"/>
                <a:sym typeface="Quattrocento Sans"/>
              </a:rPr>
              <a:t> se explican en la siguiente tabla.</a:t>
            </a:r>
            <a:endParaRPr sz="1400" b="0" i="0" u="none" strike="noStrike" cap="none" dirty="0">
              <a:solidFill>
                <a:schemeClr val="lt1"/>
              </a:solidFill>
              <a:latin typeface="Abadi" panose="020B0604020104020204" pitchFamily="34" charset="0"/>
              <a:ea typeface="Arial"/>
              <a:cs typeface="Arial"/>
              <a:sym typeface="Arial"/>
            </a:endParaRPr>
          </a:p>
          <a:p>
            <a:pPr marL="0" marR="0" lvl="0" indent="0" algn="l" rtl="0">
              <a:lnSpc>
                <a:spcPct val="100000"/>
              </a:lnSpc>
              <a:spcBef>
                <a:spcPts val="0"/>
              </a:spcBef>
              <a:spcAft>
                <a:spcPts val="0"/>
              </a:spcAft>
              <a:buClr>
                <a:srgbClr val="171717"/>
              </a:buClr>
              <a:buSzPts val="1200"/>
              <a:buFont typeface="Quattrocento Sans"/>
              <a:buNone/>
            </a:pPr>
            <a:r>
              <a:rPr lang="es-ES" sz="1600" b="0" i="0" u="none" strike="noStrike" cap="none" dirty="0">
                <a:solidFill>
                  <a:srgbClr val="171717"/>
                </a:solidFill>
                <a:latin typeface="Abadi" panose="020B0604020104020204" pitchFamily="34" charset="0"/>
                <a:ea typeface="Quattrocento Sans"/>
                <a:cs typeface="Quattrocento Sans"/>
                <a:sym typeface="Quattrocento Sans"/>
              </a:rPr>
              <a:t>De forma predeterminada, establecerá relaciones para realizar un filtro cruzado en ambas direcciones. El filtrado cruzado en una sola dirección limita algunas de las capacidades de modelado en una relación.</a:t>
            </a:r>
            <a:endParaRPr sz="1400" b="0" i="0" u="none" strike="noStrike" cap="none" dirty="0">
              <a:solidFill>
                <a:schemeClr val="lt1"/>
              </a:solidFill>
              <a:latin typeface="Abadi" panose="020B0604020104020204" pitchFamily="34" charset="0"/>
              <a:ea typeface="Arial"/>
              <a:cs typeface="Arial"/>
              <a:sym typeface="Arial"/>
            </a:endParaRPr>
          </a:p>
          <a:p>
            <a:pPr marL="0" marR="0" lvl="0" indent="0" algn="l" rtl="0">
              <a:lnSpc>
                <a:spcPct val="100000"/>
              </a:lnSpc>
              <a:spcBef>
                <a:spcPts val="0"/>
              </a:spcBef>
              <a:spcAft>
                <a:spcPts val="0"/>
              </a:spcAft>
              <a:buClr>
                <a:srgbClr val="171717"/>
              </a:buClr>
              <a:buSzPts val="1200"/>
              <a:buFont typeface="Quattrocento Sans"/>
              <a:buNone/>
            </a:pPr>
            <a:r>
              <a:rPr lang="es-ES" sz="1600" b="0" i="0" u="none" strike="noStrike" cap="none" dirty="0">
                <a:solidFill>
                  <a:srgbClr val="171717"/>
                </a:solidFill>
                <a:latin typeface="Abadi" panose="020B0604020104020204" pitchFamily="34" charset="0"/>
                <a:ea typeface="Quattrocento Sans"/>
                <a:cs typeface="Quattrocento Sans"/>
                <a:sym typeface="Quattrocento Sans"/>
              </a:rPr>
              <a:t>Establecer relaciones precisas entre sus datos le permite crear cálculos complejos a través de múltiples elementos de datos.</a:t>
            </a:r>
            <a:endParaRPr sz="2400" b="0" i="0" u="none" strike="noStrike" cap="none" dirty="0">
              <a:solidFill>
                <a:schemeClr val="lt1"/>
              </a:solidFill>
              <a:latin typeface="Abadi" panose="020B0604020104020204" pitchFamily="34" charset="0"/>
              <a:ea typeface="Arial"/>
              <a:cs typeface="Arial"/>
              <a:sym typeface="Arial"/>
            </a:endParaRPr>
          </a:p>
        </p:txBody>
      </p:sp>
      <p:pic>
        <p:nvPicPr>
          <p:cNvPr id="259" name="Google Shape;259;p16"/>
          <p:cNvPicPr preferRelativeResize="0"/>
          <p:nvPr/>
        </p:nvPicPr>
        <p:blipFill rotWithShape="1">
          <a:blip r:embed="rId3">
            <a:alphaModFix/>
          </a:blip>
          <a:srcRect/>
          <a:stretch/>
        </p:blipFill>
        <p:spPr>
          <a:xfrm>
            <a:off x="7315200" y="2794000"/>
            <a:ext cx="4098561" cy="3248483"/>
          </a:xfrm>
          <a:prstGeom prst="rect">
            <a:avLst/>
          </a:prstGeom>
          <a:noFill/>
          <a:ln>
            <a:noFill/>
          </a:ln>
        </p:spPr>
      </p:pic>
      <p:sp>
        <p:nvSpPr>
          <p:cNvPr id="4" name="Título 3">
            <a:extLst>
              <a:ext uri="{FF2B5EF4-FFF2-40B4-BE49-F238E27FC236}">
                <a16:creationId xmlns:a16="http://schemas.microsoft.com/office/drawing/2014/main" id="{03D7E305-C3AD-7BE3-055A-250D4DD9A0B9}"/>
              </a:ext>
            </a:extLst>
          </p:cNvPr>
          <p:cNvSpPr>
            <a:spLocks noGrp="1"/>
          </p:cNvSpPr>
          <p:nvPr>
            <p:ph type="title"/>
          </p:nvPr>
        </p:nvSpPr>
        <p:spPr>
          <a:xfrm>
            <a:off x="717792" y="257106"/>
            <a:ext cx="10437888" cy="1009811"/>
          </a:xfrm>
        </p:spPr>
        <p:txBody>
          <a:bodyPr/>
          <a:lstStyle/>
          <a:p>
            <a:r>
              <a:rPr lang="es-ES" b="1" dirty="0"/>
              <a:t>Cardinalidad</a:t>
            </a:r>
            <a:endParaRPr lang="es-CO" dirty="0"/>
          </a:p>
        </p:txBody>
      </p:sp>
      <p:sp>
        <p:nvSpPr>
          <p:cNvPr id="5" name="Marcador de contenido 4">
            <a:extLst>
              <a:ext uri="{FF2B5EF4-FFF2-40B4-BE49-F238E27FC236}">
                <a16:creationId xmlns:a16="http://schemas.microsoft.com/office/drawing/2014/main" id="{93CFEE28-1B38-AA07-597F-82D5A0C5A530}"/>
              </a:ext>
            </a:extLst>
          </p:cNvPr>
          <p:cNvSpPr>
            <a:spLocks noGrp="1"/>
          </p:cNvSpPr>
          <p:nvPr>
            <p:ph idx="1"/>
          </p:nvPr>
        </p:nvSpPr>
        <p:spPr/>
        <p:txBody>
          <a:bodyPr/>
          <a:lstStyle/>
          <a:p>
            <a:endParaRPr lang="es-CO"/>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7"/>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rtl="0">
              <a:lnSpc>
                <a:spcPct val="90000"/>
              </a:lnSpc>
              <a:spcBef>
                <a:spcPts val="0"/>
              </a:spcBef>
              <a:spcAft>
                <a:spcPts val="0"/>
              </a:spcAft>
              <a:buClr>
                <a:schemeClr val="lt1"/>
              </a:buClr>
              <a:buSzPts val="3400"/>
              <a:buFont typeface="Quattrocento Sans"/>
              <a:buNone/>
            </a:pPr>
            <a:r>
              <a:rPr lang="es-ES" b="1" i="0" dirty="0">
                <a:latin typeface="Quattrocento Sans"/>
                <a:ea typeface="Quattrocento Sans"/>
                <a:cs typeface="Quattrocento Sans"/>
                <a:sym typeface="Quattrocento Sans"/>
              </a:rPr>
              <a:t>Consultas analíticas</a:t>
            </a:r>
            <a:br>
              <a:rPr lang="es-ES" b="1" i="0" dirty="0">
                <a:latin typeface="Quattrocento Sans"/>
                <a:ea typeface="Quattrocento Sans"/>
                <a:cs typeface="Quattrocento Sans"/>
                <a:sym typeface="Quattrocento Sans"/>
              </a:rPr>
            </a:br>
            <a:endParaRPr dirty="0"/>
          </a:p>
        </p:txBody>
      </p:sp>
      <p:sp>
        <p:nvSpPr>
          <p:cNvPr id="265" name="Google Shape;265;p17"/>
          <p:cNvSpPr txBox="1">
            <a:spLocks noGrp="1"/>
          </p:cNvSpPr>
          <p:nvPr>
            <p:ph idx="1"/>
          </p:nvPr>
        </p:nvSpPr>
        <p:spPr>
          <a:xfrm>
            <a:off x="871993" y="1417320"/>
            <a:ext cx="10058400" cy="4023360"/>
          </a:xfrm>
          <a:prstGeom prst="rect">
            <a:avLst/>
          </a:prstGeom>
          <a:noFill/>
          <a:ln>
            <a:noFill/>
          </a:ln>
        </p:spPr>
        <p:txBody>
          <a:bodyPr spcFirstLastPara="1" wrap="square" lIns="91425" tIns="45700" rIns="91425" bIns="45700" anchor="ctr" anchorCtr="0">
            <a:normAutofit fontScale="92500" lnSpcReduction="20000"/>
          </a:bodyPr>
          <a:lstStyle/>
          <a:p>
            <a:pPr marL="344488" lvl="0" indent="-344488" algn="l" rtl="0">
              <a:lnSpc>
                <a:spcPct val="120000"/>
              </a:lnSpc>
              <a:spcBef>
                <a:spcPts val="0"/>
              </a:spcBef>
              <a:spcAft>
                <a:spcPts val="0"/>
              </a:spcAft>
              <a:buSzPct val="90000"/>
              <a:buChar char="▪"/>
            </a:pPr>
            <a:r>
              <a:rPr lang="es-ES" b="0" i="0" dirty="0">
                <a:latin typeface="Quattrocento Sans"/>
                <a:ea typeface="Quattrocento Sans"/>
                <a:cs typeface="Quattrocento Sans"/>
                <a:sym typeface="Quattrocento Sans"/>
              </a:rPr>
              <a:t>Una </a:t>
            </a:r>
            <a:r>
              <a:rPr lang="es-ES" b="0" i="1" dirty="0">
                <a:latin typeface="Quattrocento Sans"/>
                <a:ea typeface="Quattrocento Sans"/>
                <a:cs typeface="Quattrocento Sans"/>
                <a:sym typeface="Quattrocento Sans"/>
              </a:rPr>
              <a:t>consulta analítica</a:t>
            </a:r>
            <a:r>
              <a:rPr lang="es-ES" b="0" i="0" dirty="0">
                <a:latin typeface="Quattrocento Sans"/>
                <a:ea typeface="Quattrocento Sans"/>
                <a:cs typeface="Quattrocento Sans"/>
                <a:sym typeface="Quattrocento Sans"/>
              </a:rPr>
              <a:t> es una consulta que produce un resultado a partir de un modelo de datos. Cada objeto visual de Power BI, en segundo plano, envía una consulta analítica a Power BI para consultar el modelo. La consulta analítica se escribe como una declaración de consulta de Expresiones de análisis de datos (DAX). Sin embargo, no es necesario que escriba una declaración DAX nativa; solo necesita configurar los elementos visuales del informe mapeando los campos del conjunto de datos.</a:t>
            </a:r>
            <a:endParaRPr dirty="0"/>
          </a:p>
          <a:p>
            <a:pPr marL="344488" lvl="0" indent="-344488" algn="l" rtl="0">
              <a:lnSpc>
                <a:spcPct val="120000"/>
              </a:lnSpc>
              <a:spcBef>
                <a:spcPts val="1600"/>
              </a:spcBef>
              <a:spcAft>
                <a:spcPts val="0"/>
              </a:spcAft>
              <a:buSzPct val="90000"/>
              <a:buChar char="▪"/>
            </a:pPr>
            <a:r>
              <a:rPr lang="es-ES" b="0" i="0" dirty="0">
                <a:latin typeface="Quattrocento Sans"/>
                <a:ea typeface="Quattrocento Sans"/>
                <a:cs typeface="Quattrocento Sans"/>
                <a:sym typeface="Quattrocento Sans"/>
              </a:rPr>
              <a:t>Una consulta analítica tiene tres fases que se implementan en el siguiente orden:</a:t>
            </a:r>
            <a:endParaRPr dirty="0"/>
          </a:p>
          <a:p>
            <a:pPr marL="344488" lvl="0" indent="-344488" algn="l" rtl="0">
              <a:lnSpc>
                <a:spcPct val="120000"/>
              </a:lnSpc>
              <a:spcBef>
                <a:spcPts val="1600"/>
              </a:spcBef>
              <a:spcAft>
                <a:spcPts val="0"/>
              </a:spcAft>
              <a:buSzPct val="90000"/>
              <a:buFont typeface="Arial"/>
              <a:buAutoNum type="arabicPeriod"/>
            </a:pPr>
            <a:r>
              <a:rPr lang="es-ES" b="0" i="0" dirty="0">
                <a:latin typeface="Quattrocento Sans"/>
                <a:ea typeface="Quattrocento Sans"/>
                <a:cs typeface="Quattrocento Sans"/>
                <a:sym typeface="Quattrocento Sans"/>
              </a:rPr>
              <a:t>Filtrar</a:t>
            </a:r>
            <a:endParaRPr dirty="0"/>
          </a:p>
          <a:p>
            <a:pPr marL="344488" lvl="0" indent="-344488" algn="l" rtl="0">
              <a:lnSpc>
                <a:spcPct val="120000"/>
              </a:lnSpc>
              <a:spcBef>
                <a:spcPts val="1600"/>
              </a:spcBef>
              <a:spcAft>
                <a:spcPts val="0"/>
              </a:spcAft>
              <a:buSzPct val="90000"/>
              <a:buFont typeface="Arial"/>
              <a:buAutoNum type="arabicPeriod"/>
            </a:pPr>
            <a:r>
              <a:rPr lang="es-ES" b="0" i="0" dirty="0">
                <a:latin typeface="Quattrocento Sans"/>
                <a:ea typeface="Quattrocento Sans"/>
                <a:cs typeface="Quattrocento Sans"/>
                <a:sym typeface="Quattrocento Sans"/>
              </a:rPr>
              <a:t>Grupo</a:t>
            </a:r>
            <a:endParaRPr dirty="0"/>
          </a:p>
          <a:p>
            <a:pPr marL="344488" lvl="0" indent="-344488" algn="l" rtl="0">
              <a:lnSpc>
                <a:spcPct val="120000"/>
              </a:lnSpc>
              <a:spcBef>
                <a:spcPts val="1600"/>
              </a:spcBef>
              <a:spcAft>
                <a:spcPts val="0"/>
              </a:spcAft>
              <a:buSzPct val="90000"/>
              <a:buFont typeface="Arial"/>
              <a:buAutoNum type="arabicPeriod"/>
            </a:pPr>
            <a:r>
              <a:rPr lang="es-ES" b="0" i="0" dirty="0">
                <a:latin typeface="Quattrocento Sans"/>
                <a:ea typeface="Quattrocento Sans"/>
                <a:cs typeface="Quattrocento Sans"/>
                <a:sym typeface="Quattrocento Sans"/>
              </a:rPr>
              <a:t>Resumir</a:t>
            </a:r>
            <a:endParaRPr dirty="0"/>
          </a:p>
          <a:p>
            <a:pPr marL="344488" lvl="0" indent="-238760" algn="l" rtl="0">
              <a:lnSpc>
                <a:spcPct val="120000"/>
              </a:lnSpc>
              <a:spcBef>
                <a:spcPts val="1600"/>
              </a:spcBef>
              <a:spcAft>
                <a:spcPts val="0"/>
              </a:spcAft>
              <a:buSzPct val="90000"/>
              <a:buNone/>
            </a:pPr>
            <a:endParaRPr dirty="0"/>
          </a:p>
        </p:txBody>
      </p:sp>
      <p:pic>
        <p:nvPicPr>
          <p:cNvPr id="266" name="Google Shape;266;p17" descr="Texto&#10;&#10;Descripción generada automáticamente con confianza media"/>
          <p:cNvPicPr preferRelativeResize="0"/>
          <p:nvPr/>
        </p:nvPicPr>
        <p:blipFill rotWithShape="1">
          <a:blip r:embed="rId3">
            <a:alphaModFix/>
          </a:blip>
          <a:srcRect/>
          <a:stretch/>
        </p:blipFill>
        <p:spPr>
          <a:xfrm>
            <a:off x="4122241" y="4256790"/>
            <a:ext cx="6608629" cy="17786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187EEE6-ED38-4EBE-B6F6-DF7E9016F3CD}"/>
              </a:ext>
            </a:extLst>
          </p:cNvPr>
          <p:cNvSpPr>
            <a:spLocks noGrp="1"/>
          </p:cNvSpPr>
          <p:nvPr>
            <p:ph idx="1"/>
          </p:nvPr>
        </p:nvSpPr>
        <p:spPr>
          <a:xfrm>
            <a:off x="1066800" y="2754414"/>
            <a:ext cx="10058400" cy="2197148"/>
          </a:xfrm>
        </p:spPr>
        <p:txBody>
          <a:bodyPr>
            <a:normAutofit/>
          </a:bodyPr>
          <a:lstStyle/>
          <a:p>
            <a:pPr algn="ctr"/>
            <a:r>
              <a:rPr lang="es-ES" sz="3600" b="1" dirty="0"/>
              <a:t>ALFREDO A. DIAZ CLARO</a:t>
            </a:r>
          </a:p>
          <a:p>
            <a:pPr algn="ctr"/>
            <a:r>
              <a:rPr lang="es-ES" sz="3600" b="1" dirty="0"/>
              <a:t>adiaz@unab.edu.co</a:t>
            </a:r>
          </a:p>
          <a:p>
            <a:pPr algn="ctr"/>
            <a:r>
              <a:rPr lang="es-ES" sz="3600" b="1" dirty="0"/>
              <a:t>Alfredoa.diazc@gmail.com</a:t>
            </a:r>
          </a:p>
          <a:p>
            <a:pPr algn="ctr"/>
            <a:endParaRPr lang="es-CO" sz="3600" b="1" dirty="0"/>
          </a:p>
        </p:txBody>
      </p:sp>
    </p:spTree>
    <p:extLst>
      <p:ext uri="{BB962C8B-B14F-4D97-AF65-F5344CB8AC3E}">
        <p14:creationId xmlns:p14="http://schemas.microsoft.com/office/powerpoint/2010/main" val="1091726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8"/>
          <p:cNvSpPr txBox="1">
            <a:spLocks noGrp="1"/>
          </p:cNvSpPr>
          <p:nvPr>
            <p:ph type="title"/>
          </p:nvPr>
        </p:nvSpPr>
        <p:spPr>
          <a:xfrm>
            <a:off x="715617" y="257107"/>
            <a:ext cx="10440063" cy="1266894"/>
          </a:xfrm>
          <a:prstGeom prst="rect">
            <a:avLst/>
          </a:prstGeom>
          <a:noFill/>
          <a:ln>
            <a:noFill/>
          </a:ln>
        </p:spPr>
        <p:txBody>
          <a:bodyPr spcFirstLastPara="1" wrap="square" lIns="91425" tIns="45700" rIns="91425" bIns="45700" anchor="t" anchorCtr="0">
            <a:normAutofit fontScale="90000"/>
          </a:bodyPr>
          <a:lstStyle/>
          <a:p>
            <a:pPr marL="0" lvl="0" indent="0" algn="r" rtl="0">
              <a:lnSpc>
                <a:spcPct val="90000"/>
              </a:lnSpc>
              <a:spcBef>
                <a:spcPts val="0"/>
              </a:spcBef>
              <a:spcAft>
                <a:spcPts val="0"/>
              </a:spcAft>
              <a:buClr>
                <a:schemeClr val="lt1"/>
              </a:buClr>
              <a:buSzPts val="3400"/>
              <a:buFont typeface="Quattrocento Sans"/>
              <a:buNone/>
            </a:pPr>
            <a:r>
              <a:rPr lang="es-ES" b="0" i="0" dirty="0">
                <a:latin typeface="Quattrocento Sans"/>
                <a:ea typeface="Quattrocento Sans"/>
                <a:cs typeface="Quattrocento Sans"/>
                <a:sym typeface="Quattrocento Sans"/>
              </a:rPr>
              <a:t>No todas las consultas analíticas necesitan filtrar, agrupar y resumir</a:t>
            </a:r>
            <a:endParaRPr dirty="0"/>
          </a:p>
        </p:txBody>
      </p:sp>
      <p:sp>
        <p:nvSpPr>
          <p:cNvPr id="272" name="Google Shape;272;p18"/>
          <p:cNvSpPr txBox="1">
            <a:spLocks noGrp="1"/>
          </p:cNvSpPr>
          <p:nvPr>
            <p:ph idx="1"/>
          </p:nvPr>
        </p:nvSpPr>
        <p:spPr>
          <a:prstGeom prst="rect">
            <a:avLst/>
          </a:prstGeom>
          <a:noFill/>
          <a:ln>
            <a:noFill/>
          </a:ln>
        </p:spPr>
        <p:txBody>
          <a:bodyPr spcFirstLastPara="1" wrap="square" lIns="91425" tIns="45700" rIns="91425" bIns="45700" anchor="ctr" anchorCtr="0">
            <a:normAutofit/>
          </a:bodyPr>
          <a:lstStyle/>
          <a:p>
            <a:pPr marL="344488" lvl="0" indent="-344488" algn="l" rtl="0">
              <a:lnSpc>
                <a:spcPct val="120000"/>
              </a:lnSpc>
              <a:spcBef>
                <a:spcPts val="0"/>
              </a:spcBef>
              <a:spcAft>
                <a:spcPts val="0"/>
              </a:spcAft>
              <a:buSzPts val="1800"/>
              <a:buFont typeface="Arial"/>
              <a:buChar char="•"/>
            </a:pPr>
            <a:r>
              <a:rPr lang="es-ES" b="0" i="0" dirty="0">
                <a:latin typeface="Quattrocento Sans"/>
                <a:ea typeface="Quattrocento Sans"/>
                <a:cs typeface="Quattrocento Sans"/>
                <a:sym typeface="Quattrocento Sans"/>
              </a:rPr>
              <a:t>Por lo general, los elementos visuales de los informes se filtran, quizás por un período de tiempo o una ubicación geográfica.</a:t>
            </a:r>
            <a:endParaRPr dirty="0"/>
          </a:p>
          <a:p>
            <a:pPr marL="344488" lvl="0" indent="-344488" algn="l" rtl="0">
              <a:lnSpc>
                <a:spcPct val="120000"/>
              </a:lnSpc>
              <a:spcBef>
                <a:spcPts val="1600"/>
              </a:spcBef>
              <a:spcAft>
                <a:spcPts val="0"/>
              </a:spcAft>
              <a:buSzPts val="1800"/>
              <a:buFont typeface="Arial"/>
              <a:buChar char="•"/>
            </a:pPr>
            <a:r>
              <a:rPr lang="es-ES" b="0" i="0" dirty="0">
                <a:latin typeface="Quattrocento Sans"/>
                <a:ea typeface="Quattrocento Sans"/>
                <a:cs typeface="Quattrocento Sans"/>
                <a:sym typeface="Quattrocento Sans"/>
              </a:rPr>
              <a:t>La agrupación es opcional. Por ejemplo, una imagen de tarjeta, que se usa para mostrar un solo valor, no se preocupa por la agrupación.</a:t>
            </a:r>
            <a:endParaRPr dirty="0"/>
          </a:p>
          <a:p>
            <a:pPr marL="344488" lvl="0" indent="-344488" algn="l" rtl="0">
              <a:lnSpc>
                <a:spcPct val="120000"/>
              </a:lnSpc>
              <a:spcBef>
                <a:spcPts val="1600"/>
              </a:spcBef>
              <a:spcAft>
                <a:spcPts val="0"/>
              </a:spcAft>
              <a:buSzPts val="1800"/>
              <a:buFont typeface="Arial"/>
              <a:buChar char="•"/>
            </a:pPr>
            <a:r>
              <a:rPr lang="es-ES" b="0" i="0" dirty="0">
                <a:latin typeface="Quattrocento Sans"/>
                <a:ea typeface="Quattrocento Sans"/>
                <a:cs typeface="Quattrocento Sans"/>
                <a:sym typeface="Quattrocento Sans"/>
              </a:rPr>
              <a:t>Normalmente, los elementos visuales del informe resumen. Sin embargo, una excepción notable es el visual de segmentación, que no se preocupa por el resumen.</a:t>
            </a:r>
            <a:endParaRPr dirty="0"/>
          </a:p>
          <a:p>
            <a:pPr marL="344488" lvl="0" indent="-230188" algn="l" rtl="0">
              <a:lnSpc>
                <a:spcPct val="120000"/>
              </a:lnSpc>
              <a:spcBef>
                <a:spcPts val="1600"/>
              </a:spcBef>
              <a:spcAft>
                <a:spcPts val="0"/>
              </a:spcAft>
              <a:buSzPts val="1800"/>
              <a:buNone/>
            </a:pP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9"/>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3400"/>
              <a:buFont typeface="Quattrocento Sans"/>
              <a:buNone/>
            </a:pPr>
            <a:r>
              <a:rPr lang="es-ES" b="0" i="1">
                <a:latin typeface="Quattrocento Sans"/>
                <a:ea typeface="Quattrocento Sans"/>
                <a:cs typeface="Quattrocento Sans"/>
                <a:sym typeface="Quattrocento Sans"/>
              </a:rPr>
              <a:t>Campos</a:t>
            </a:r>
            <a:r>
              <a:rPr lang="es-ES" b="0" i="0">
                <a:latin typeface="Quattrocento Sans"/>
                <a:ea typeface="Quattrocento Sans"/>
                <a:cs typeface="Quattrocento Sans"/>
                <a:sym typeface="Quattrocento Sans"/>
              </a:rPr>
              <a:t> </a:t>
            </a:r>
            <a:endParaRPr/>
          </a:p>
        </p:txBody>
      </p:sp>
      <p:sp>
        <p:nvSpPr>
          <p:cNvPr id="278" name="Google Shape;278;p19"/>
          <p:cNvSpPr txBox="1">
            <a:spLocks noGrp="1"/>
          </p:cNvSpPr>
          <p:nvPr>
            <p:ph idx="1"/>
          </p:nvPr>
        </p:nvSpPr>
        <p:spPr>
          <a:xfrm>
            <a:off x="659958" y="982484"/>
            <a:ext cx="10058400" cy="4023360"/>
          </a:xfrm>
          <a:prstGeom prst="rect">
            <a:avLst/>
          </a:prstGeom>
          <a:noFill/>
          <a:ln>
            <a:noFill/>
          </a:ln>
        </p:spPr>
        <p:txBody>
          <a:bodyPr spcFirstLastPara="1" wrap="square" lIns="91425" tIns="45700" rIns="91425" bIns="45700" anchor="ctr" anchorCtr="0">
            <a:normAutofit/>
          </a:bodyPr>
          <a:lstStyle/>
          <a:p>
            <a:pPr marL="344488" lvl="0" indent="-344488" algn="l" rtl="0">
              <a:lnSpc>
                <a:spcPct val="120000"/>
              </a:lnSpc>
              <a:spcBef>
                <a:spcPts val="0"/>
              </a:spcBef>
              <a:spcAft>
                <a:spcPts val="0"/>
              </a:spcAft>
              <a:buSzPts val="1800"/>
              <a:buChar char="▪"/>
            </a:pPr>
            <a:r>
              <a:rPr lang="es-ES" dirty="0">
                <a:latin typeface="Quattrocento Sans"/>
                <a:ea typeface="Quattrocento Sans"/>
                <a:cs typeface="Quattrocento Sans"/>
                <a:sym typeface="Quattrocento Sans"/>
              </a:rPr>
              <a:t>E</a:t>
            </a:r>
            <a:r>
              <a:rPr lang="es-ES" b="0" i="0" dirty="0">
                <a:latin typeface="Quattrocento Sans"/>
                <a:ea typeface="Quattrocento Sans"/>
                <a:cs typeface="Quattrocento Sans"/>
                <a:sym typeface="Quattrocento Sans"/>
              </a:rPr>
              <a:t>s un término colectivo que se usa para describir un recurso modelo </a:t>
            </a:r>
            <a:r>
              <a:rPr lang="es-ES" b="0" i="1" dirty="0">
                <a:latin typeface="Quattrocento Sans"/>
                <a:ea typeface="Quattrocento Sans"/>
                <a:cs typeface="Quattrocento Sans"/>
                <a:sym typeface="Quattrocento Sans"/>
              </a:rPr>
              <a:t>que se puede usar para configurar un objeto visual</a:t>
            </a:r>
            <a:r>
              <a:rPr lang="es-ES" b="0" i="0" dirty="0">
                <a:latin typeface="Quattrocento Sans"/>
                <a:ea typeface="Quattrocento Sans"/>
                <a:cs typeface="Quattrocento Sans"/>
                <a:sym typeface="Quattrocento Sans"/>
              </a:rPr>
              <a:t> . Los tres recursos de modelo diferentes que son campos incluyen:</a:t>
            </a:r>
            <a:endParaRPr dirty="0"/>
          </a:p>
          <a:p>
            <a:pPr marL="344488" lvl="0" indent="-344488" algn="l" rtl="0">
              <a:lnSpc>
                <a:spcPct val="120000"/>
              </a:lnSpc>
              <a:spcBef>
                <a:spcPts val="1600"/>
              </a:spcBef>
              <a:spcAft>
                <a:spcPts val="0"/>
              </a:spcAft>
              <a:buSzPts val="1800"/>
              <a:buFont typeface="Arial"/>
              <a:buChar char="•"/>
            </a:pPr>
            <a:r>
              <a:rPr lang="es-ES" b="0" i="0" dirty="0">
                <a:latin typeface="Quattrocento Sans"/>
                <a:ea typeface="Quattrocento Sans"/>
                <a:cs typeface="Quattrocento Sans"/>
                <a:sym typeface="Quattrocento Sans"/>
              </a:rPr>
              <a:t>Columnas</a:t>
            </a:r>
            <a:endParaRPr dirty="0"/>
          </a:p>
          <a:p>
            <a:pPr marL="344488" lvl="0" indent="-344488" algn="l" rtl="0">
              <a:lnSpc>
                <a:spcPct val="120000"/>
              </a:lnSpc>
              <a:spcBef>
                <a:spcPts val="1600"/>
              </a:spcBef>
              <a:spcAft>
                <a:spcPts val="0"/>
              </a:spcAft>
              <a:buSzPts val="1800"/>
              <a:buFont typeface="Arial"/>
              <a:buChar char="•"/>
            </a:pPr>
            <a:r>
              <a:rPr lang="es-ES" b="0" i="0" dirty="0">
                <a:latin typeface="Quattrocento Sans"/>
                <a:ea typeface="Quattrocento Sans"/>
                <a:cs typeface="Quattrocento Sans"/>
                <a:sym typeface="Quattrocento Sans"/>
              </a:rPr>
              <a:t>Niveles de jerarquía</a:t>
            </a:r>
            <a:endParaRPr dirty="0"/>
          </a:p>
          <a:p>
            <a:pPr marL="344488" lvl="0" indent="-344488" algn="l" rtl="0">
              <a:lnSpc>
                <a:spcPct val="120000"/>
              </a:lnSpc>
              <a:spcBef>
                <a:spcPts val="1600"/>
              </a:spcBef>
              <a:spcAft>
                <a:spcPts val="0"/>
              </a:spcAft>
              <a:buSzPts val="1800"/>
              <a:buFont typeface="Arial"/>
              <a:buChar char="•"/>
            </a:pPr>
            <a:r>
              <a:rPr lang="es-ES" b="0" i="0" dirty="0">
                <a:latin typeface="Quattrocento Sans"/>
                <a:ea typeface="Quattrocento Sans"/>
                <a:cs typeface="Quattrocento Sans"/>
                <a:sym typeface="Quattrocento Sans"/>
              </a:rPr>
              <a:t>Medidas</a:t>
            </a:r>
            <a:endParaRPr dirty="0"/>
          </a:p>
        </p:txBody>
      </p:sp>
      <p:graphicFrame>
        <p:nvGraphicFramePr>
          <p:cNvPr id="279" name="Google Shape;279;p19"/>
          <p:cNvGraphicFramePr/>
          <p:nvPr>
            <p:extLst>
              <p:ext uri="{D42A27DB-BD31-4B8C-83A1-F6EECF244321}">
                <p14:modId xmlns:p14="http://schemas.microsoft.com/office/powerpoint/2010/main" val="1627138838"/>
              </p:ext>
            </p:extLst>
          </p:nvPr>
        </p:nvGraphicFramePr>
        <p:xfrm>
          <a:off x="1253656" y="4359965"/>
          <a:ext cx="9902024" cy="2050072"/>
        </p:xfrm>
        <a:graphic>
          <a:graphicData uri="http://schemas.openxmlformats.org/drawingml/2006/table">
            <a:tbl>
              <a:tblPr>
                <a:noFill/>
              </a:tblPr>
              <a:tblGrid>
                <a:gridCol w="2996813">
                  <a:extLst>
                    <a:ext uri="{9D8B030D-6E8A-4147-A177-3AD203B41FA5}">
                      <a16:colId xmlns:a16="http://schemas.microsoft.com/office/drawing/2014/main" val="20000"/>
                    </a:ext>
                  </a:extLst>
                </a:gridCol>
                <a:gridCol w="2996813">
                  <a:extLst>
                    <a:ext uri="{9D8B030D-6E8A-4147-A177-3AD203B41FA5}">
                      <a16:colId xmlns:a16="http://schemas.microsoft.com/office/drawing/2014/main" val="20001"/>
                    </a:ext>
                  </a:extLst>
                </a:gridCol>
                <a:gridCol w="2996813">
                  <a:extLst>
                    <a:ext uri="{9D8B030D-6E8A-4147-A177-3AD203B41FA5}">
                      <a16:colId xmlns:a16="http://schemas.microsoft.com/office/drawing/2014/main" val="20002"/>
                    </a:ext>
                  </a:extLst>
                </a:gridCol>
                <a:gridCol w="911585">
                  <a:extLst>
                    <a:ext uri="{9D8B030D-6E8A-4147-A177-3AD203B41FA5}">
                      <a16:colId xmlns:a16="http://schemas.microsoft.com/office/drawing/2014/main" val="20003"/>
                    </a:ext>
                  </a:extLst>
                </a:gridCol>
              </a:tblGrid>
              <a:tr h="670594">
                <a:tc>
                  <a:txBody>
                    <a:bodyPr/>
                    <a:lstStyle/>
                    <a:p>
                      <a:pPr marL="0" marR="0" lvl="0" indent="0" algn="ctr" rtl="0">
                        <a:spcBef>
                          <a:spcPts val="0"/>
                        </a:spcBef>
                        <a:spcAft>
                          <a:spcPts val="0"/>
                        </a:spcAft>
                        <a:buNone/>
                      </a:pPr>
                      <a:r>
                        <a:rPr lang="es-ES" sz="2000" u="none" strike="noStrike" cap="none" dirty="0"/>
                        <a:t>Recurso modelo</a:t>
                      </a:r>
                      <a:endParaRPr sz="2000" b="1" i="0" u="none" strike="noStrike" cap="none" dirty="0">
                        <a:solidFill>
                          <a:srgbClr val="171717"/>
                        </a:solidFill>
                        <a:latin typeface="Quattrocento Sans"/>
                        <a:ea typeface="Quattrocento Sans"/>
                        <a:cs typeface="Quattrocento Sans"/>
                        <a:sym typeface="Quattrocento Sans"/>
                      </a:endParaRPr>
                    </a:p>
                  </a:txBody>
                  <a:tcPr marL="8975" marR="8975" marT="8975" marB="0"/>
                </a:tc>
                <a:tc>
                  <a:txBody>
                    <a:bodyPr/>
                    <a:lstStyle/>
                    <a:p>
                      <a:pPr marL="0" marR="0" lvl="0" indent="0" algn="ctr" rtl="0">
                        <a:spcBef>
                          <a:spcPts val="0"/>
                        </a:spcBef>
                        <a:spcAft>
                          <a:spcPts val="0"/>
                        </a:spcAft>
                        <a:buNone/>
                      </a:pPr>
                      <a:r>
                        <a:rPr lang="es-ES" sz="2000" u="none" strike="noStrike" cap="none"/>
                        <a:t>Filtrar</a:t>
                      </a:r>
                      <a:endParaRPr sz="2000" b="1" i="0" u="none" strike="noStrike" cap="none">
                        <a:solidFill>
                          <a:srgbClr val="171717"/>
                        </a:solidFill>
                        <a:latin typeface="Quattrocento Sans"/>
                        <a:ea typeface="Quattrocento Sans"/>
                        <a:cs typeface="Quattrocento Sans"/>
                        <a:sym typeface="Quattrocento Sans"/>
                      </a:endParaRPr>
                    </a:p>
                  </a:txBody>
                  <a:tcPr marL="8975" marR="8975" marT="8975" marB="0"/>
                </a:tc>
                <a:tc>
                  <a:txBody>
                    <a:bodyPr/>
                    <a:lstStyle/>
                    <a:p>
                      <a:pPr marL="0" marR="0" lvl="0" indent="0" algn="ctr" rtl="0">
                        <a:spcBef>
                          <a:spcPts val="0"/>
                        </a:spcBef>
                        <a:spcAft>
                          <a:spcPts val="0"/>
                        </a:spcAft>
                        <a:buNone/>
                      </a:pPr>
                      <a:r>
                        <a:rPr lang="es-ES" sz="2000" u="none" strike="noStrike" cap="none"/>
                        <a:t>Grupo</a:t>
                      </a:r>
                      <a:endParaRPr sz="2000" b="1" i="0" u="none" strike="noStrike" cap="none">
                        <a:solidFill>
                          <a:srgbClr val="171717"/>
                        </a:solidFill>
                        <a:latin typeface="Quattrocento Sans"/>
                        <a:ea typeface="Quattrocento Sans"/>
                        <a:cs typeface="Quattrocento Sans"/>
                        <a:sym typeface="Quattrocento Sans"/>
                      </a:endParaRPr>
                    </a:p>
                  </a:txBody>
                  <a:tcPr marL="8975" marR="8975" marT="8975" marB="0"/>
                </a:tc>
                <a:tc>
                  <a:txBody>
                    <a:bodyPr/>
                    <a:lstStyle/>
                    <a:p>
                      <a:pPr marL="0" marR="0" lvl="0" indent="0" algn="ctr" rtl="0">
                        <a:spcBef>
                          <a:spcPts val="0"/>
                        </a:spcBef>
                        <a:spcAft>
                          <a:spcPts val="0"/>
                        </a:spcAft>
                        <a:buNone/>
                      </a:pPr>
                      <a:r>
                        <a:rPr lang="es-ES" sz="2000" u="none" strike="noStrike" cap="none"/>
                        <a:t>Resumir</a:t>
                      </a:r>
                      <a:endParaRPr sz="2000" b="1" i="0" u="none" strike="noStrike" cap="none">
                        <a:solidFill>
                          <a:srgbClr val="171717"/>
                        </a:solidFill>
                        <a:latin typeface="Quattrocento Sans"/>
                        <a:ea typeface="Quattrocento Sans"/>
                        <a:cs typeface="Quattrocento Sans"/>
                        <a:sym typeface="Quattrocento Sans"/>
                      </a:endParaRPr>
                    </a:p>
                  </a:txBody>
                  <a:tcPr marL="8975" marR="8975" marT="8975" marB="0"/>
                </a:tc>
                <a:extLst>
                  <a:ext uri="{0D108BD9-81ED-4DB2-BD59-A6C34878D82A}">
                    <a16:rowId xmlns:a16="http://schemas.microsoft.com/office/drawing/2014/main" val="10000"/>
                  </a:ext>
                </a:extLst>
              </a:tr>
              <a:tr h="459826">
                <a:tc>
                  <a:txBody>
                    <a:bodyPr/>
                    <a:lstStyle/>
                    <a:p>
                      <a:pPr marL="0" marR="0" lvl="0" indent="0" algn="ctr" rtl="0">
                        <a:spcBef>
                          <a:spcPts val="0"/>
                        </a:spcBef>
                        <a:spcAft>
                          <a:spcPts val="0"/>
                        </a:spcAft>
                        <a:buNone/>
                      </a:pPr>
                      <a:r>
                        <a:rPr lang="es-ES" sz="2000" u="none" strike="noStrike" cap="none"/>
                        <a:t>Columna</a:t>
                      </a:r>
                      <a:endParaRPr sz="2000" b="0" i="0" u="none" strike="noStrike" cap="none">
                        <a:solidFill>
                          <a:srgbClr val="171717"/>
                        </a:solidFill>
                        <a:latin typeface="Quattrocento Sans"/>
                        <a:ea typeface="Quattrocento Sans"/>
                        <a:cs typeface="Quattrocento Sans"/>
                        <a:sym typeface="Quattrocento Sans"/>
                      </a:endParaRPr>
                    </a:p>
                  </a:txBody>
                  <a:tcPr marL="8975" marR="8975" marT="8975" marB="0"/>
                </a:tc>
                <a:tc>
                  <a:txBody>
                    <a:bodyPr/>
                    <a:lstStyle/>
                    <a:p>
                      <a:pPr marL="0" marR="0" lvl="0" indent="0" algn="ctr" rtl="0">
                        <a:spcBef>
                          <a:spcPts val="0"/>
                        </a:spcBef>
                        <a:spcAft>
                          <a:spcPts val="0"/>
                        </a:spcAft>
                        <a:buNone/>
                      </a:pPr>
                      <a:r>
                        <a:rPr lang="es-ES" sz="2000" u="none" strike="noStrike" cap="none"/>
                        <a:t>X</a:t>
                      </a:r>
                      <a:endParaRPr sz="2000" b="0" i="0" u="none" strike="noStrike" cap="none">
                        <a:solidFill>
                          <a:srgbClr val="171717"/>
                        </a:solidFill>
                        <a:latin typeface="Quattrocento Sans"/>
                        <a:ea typeface="Quattrocento Sans"/>
                        <a:cs typeface="Quattrocento Sans"/>
                        <a:sym typeface="Quattrocento Sans"/>
                      </a:endParaRPr>
                    </a:p>
                  </a:txBody>
                  <a:tcPr marL="8975" marR="8975" marT="8975" marB="0"/>
                </a:tc>
                <a:tc>
                  <a:txBody>
                    <a:bodyPr/>
                    <a:lstStyle/>
                    <a:p>
                      <a:pPr marL="0" marR="0" lvl="0" indent="0" algn="ctr" rtl="0">
                        <a:spcBef>
                          <a:spcPts val="0"/>
                        </a:spcBef>
                        <a:spcAft>
                          <a:spcPts val="0"/>
                        </a:spcAft>
                        <a:buNone/>
                      </a:pPr>
                      <a:r>
                        <a:rPr lang="es-ES" sz="2000" u="none" strike="noStrike" cap="none"/>
                        <a:t>X</a:t>
                      </a:r>
                      <a:endParaRPr sz="2000" b="0" i="0" u="none" strike="noStrike" cap="none">
                        <a:solidFill>
                          <a:srgbClr val="171717"/>
                        </a:solidFill>
                        <a:latin typeface="Quattrocento Sans"/>
                        <a:ea typeface="Quattrocento Sans"/>
                        <a:cs typeface="Quattrocento Sans"/>
                        <a:sym typeface="Quattrocento Sans"/>
                      </a:endParaRPr>
                    </a:p>
                  </a:txBody>
                  <a:tcPr marL="8975" marR="8975" marT="8975" marB="0"/>
                </a:tc>
                <a:tc>
                  <a:txBody>
                    <a:bodyPr/>
                    <a:lstStyle/>
                    <a:p>
                      <a:pPr marL="0" marR="0" lvl="0" indent="0" algn="ctr" rtl="0">
                        <a:spcBef>
                          <a:spcPts val="0"/>
                        </a:spcBef>
                        <a:spcAft>
                          <a:spcPts val="0"/>
                        </a:spcAft>
                        <a:buNone/>
                      </a:pPr>
                      <a:r>
                        <a:rPr lang="es-ES" sz="2000" u="none" strike="noStrike" cap="none"/>
                        <a:t>X</a:t>
                      </a:r>
                      <a:endParaRPr sz="2000" b="0" i="0" u="none" strike="noStrike" cap="none">
                        <a:solidFill>
                          <a:srgbClr val="171717"/>
                        </a:solidFill>
                        <a:latin typeface="Quattrocento Sans"/>
                        <a:ea typeface="Quattrocento Sans"/>
                        <a:cs typeface="Quattrocento Sans"/>
                        <a:sym typeface="Quattrocento Sans"/>
                      </a:endParaRPr>
                    </a:p>
                  </a:txBody>
                  <a:tcPr marL="8975" marR="8975" marT="8975" marB="0"/>
                </a:tc>
                <a:extLst>
                  <a:ext uri="{0D108BD9-81ED-4DB2-BD59-A6C34878D82A}">
                    <a16:rowId xmlns:a16="http://schemas.microsoft.com/office/drawing/2014/main" val="10001"/>
                  </a:ext>
                </a:extLst>
              </a:tr>
              <a:tr h="459826">
                <a:tc>
                  <a:txBody>
                    <a:bodyPr/>
                    <a:lstStyle/>
                    <a:p>
                      <a:pPr marL="0" marR="0" lvl="0" indent="0" algn="ctr" rtl="0">
                        <a:spcBef>
                          <a:spcPts val="0"/>
                        </a:spcBef>
                        <a:spcAft>
                          <a:spcPts val="0"/>
                        </a:spcAft>
                        <a:buNone/>
                      </a:pPr>
                      <a:r>
                        <a:rPr lang="es-ES" sz="2000" u="none" strike="noStrike" cap="none"/>
                        <a:t>Nivel jerárquico</a:t>
                      </a:r>
                      <a:endParaRPr sz="2000" b="0" i="0" u="none" strike="noStrike" cap="none">
                        <a:solidFill>
                          <a:srgbClr val="171717"/>
                        </a:solidFill>
                        <a:latin typeface="Quattrocento Sans"/>
                        <a:ea typeface="Quattrocento Sans"/>
                        <a:cs typeface="Quattrocento Sans"/>
                        <a:sym typeface="Quattrocento Sans"/>
                      </a:endParaRPr>
                    </a:p>
                  </a:txBody>
                  <a:tcPr marL="8975" marR="8975" marT="8975" marB="0"/>
                </a:tc>
                <a:tc>
                  <a:txBody>
                    <a:bodyPr/>
                    <a:lstStyle/>
                    <a:p>
                      <a:pPr marL="0" marR="0" lvl="0" indent="0" algn="ctr" rtl="0">
                        <a:spcBef>
                          <a:spcPts val="0"/>
                        </a:spcBef>
                        <a:spcAft>
                          <a:spcPts val="0"/>
                        </a:spcAft>
                        <a:buNone/>
                      </a:pPr>
                      <a:r>
                        <a:rPr lang="es-ES" sz="2000" u="none" strike="noStrike" cap="none"/>
                        <a:t>X</a:t>
                      </a:r>
                      <a:endParaRPr sz="2000" b="0" i="0" u="none" strike="noStrike" cap="none">
                        <a:solidFill>
                          <a:srgbClr val="171717"/>
                        </a:solidFill>
                        <a:latin typeface="Quattrocento Sans"/>
                        <a:ea typeface="Quattrocento Sans"/>
                        <a:cs typeface="Quattrocento Sans"/>
                        <a:sym typeface="Quattrocento Sans"/>
                      </a:endParaRPr>
                    </a:p>
                  </a:txBody>
                  <a:tcPr marL="8975" marR="8975" marT="8975" marB="0"/>
                </a:tc>
                <a:tc>
                  <a:txBody>
                    <a:bodyPr/>
                    <a:lstStyle/>
                    <a:p>
                      <a:pPr marL="0" marR="0" lvl="0" indent="0" algn="ctr" rtl="0">
                        <a:spcBef>
                          <a:spcPts val="0"/>
                        </a:spcBef>
                        <a:spcAft>
                          <a:spcPts val="0"/>
                        </a:spcAft>
                        <a:buNone/>
                      </a:pPr>
                      <a:r>
                        <a:rPr lang="es-ES" sz="2000" u="none" strike="noStrike" cap="none"/>
                        <a:t>X</a:t>
                      </a:r>
                      <a:endParaRPr sz="2000" b="0" i="0" u="none" strike="noStrike" cap="none">
                        <a:solidFill>
                          <a:srgbClr val="171717"/>
                        </a:solidFill>
                        <a:latin typeface="Quattrocento Sans"/>
                        <a:ea typeface="Quattrocento Sans"/>
                        <a:cs typeface="Quattrocento Sans"/>
                        <a:sym typeface="Quattrocento Sans"/>
                      </a:endParaRPr>
                    </a:p>
                  </a:txBody>
                  <a:tcPr marL="8975" marR="8975" marT="8975" marB="0"/>
                </a:tc>
                <a:tc>
                  <a:txBody>
                    <a:bodyPr/>
                    <a:lstStyle/>
                    <a:p>
                      <a:pPr marL="0" marR="0" lvl="0" indent="0" algn="ctr" rtl="0">
                        <a:spcBef>
                          <a:spcPts val="0"/>
                        </a:spcBef>
                        <a:spcAft>
                          <a:spcPts val="0"/>
                        </a:spcAft>
                        <a:buNone/>
                      </a:pPr>
                      <a:r>
                        <a:rPr lang="es-ES" sz="2000" u="none" strike="noStrike" cap="none"/>
                        <a:t> </a:t>
                      </a:r>
                      <a:endParaRPr sz="2000" b="0" i="0" u="none" strike="noStrike" cap="none">
                        <a:solidFill>
                          <a:srgbClr val="171717"/>
                        </a:solidFill>
                        <a:latin typeface="Quattrocento Sans"/>
                        <a:ea typeface="Quattrocento Sans"/>
                        <a:cs typeface="Quattrocento Sans"/>
                        <a:sym typeface="Quattrocento Sans"/>
                      </a:endParaRPr>
                    </a:p>
                  </a:txBody>
                  <a:tcPr marL="8975" marR="8975" marT="8975" marB="0"/>
                </a:tc>
                <a:extLst>
                  <a:ext uri="{0D108BD9-81ED-4DB2-BD59-A6C34878D82A}">
                    <a16:rowId xmlns:a16="http://schemas.microsoft.com/office/drawing/2014/main" val="10002"/>
                  </a:ext>
                </a:extLst>
              </a:tr>
              <a:tr h="459826">
                <a:tc>
                  <a:txBody>
                    <a:bodyPr/>
                    <a:lstStyle/>
                    <a:p>
                      <a:pPr marL="0" marR="0" lvl="0" indent="0" algn="ctr" rtl="0">
                        <a:spcBef>
                          <a:spcPts val="0"/>
                        </a:spcBef>
                        <a:spcAft>
                          <a:spcPts val="0"/>
                        </a:spcAft>
                        <a:buNone/>
                      </a:pPr>
                      <a:r>
                        <a:rPr lang="es-ES" sz="2000" u="none" strike="noStrike" cap="none"/>
                        <a:t>La medida</a:t>
                      </a:r>
                      <a:endParaRPr sz="2000" b="0" i="0" u="none" strike="noStrike" cap="none">
                        <a:solidFill>
                          <a:srgbClr val="171717"/>
                        </a:solidFill>
                        <a:latin typeface="Quattrocento Sans"/>
                        <a:ea typeface="Quattrocento Sans"/>
                        <a:cs typeface="Quattrocento Sans"/>
                        <a:sym typeface="Quattrocento Sans"/>
                      </a:endParaRPr>
                    </a:p>
                  </a:txBody>
                  <a:tcPr marL="8975" marR="8975" marT="8975" marB="0"/>
                </a:tc>
                <a:tc>
                  <a:txBody>
                    <a:bodyPr/>
                    <a:lstStyle/>
                    <a:p>
                      <a:pPr marL="0" marR="0" lvl="0" indent="0" algn="ctr" rtl="0">
                        <a:spcBef>
                          <a:spcPts val="0"/>
                        </a:spcBef>
                        <a:spcAft>
                          <a:spcPts val="0"/>
                        </a:spcAft>
                        <a:buNone/>
                      </a:pPr>
                      <a:r>
                        <a:rPr lang="es-ES" sz="2000" u="none" strike="noStrike" cap="none"/>
                        <a:t>X</a:t>
                      </a:r>
                      <a:endParaRPr sz="2000" b="0" i="0" u="none" strike="noStrike" cap="none">
                        <a:solidFill>
                          <a:srgbClr val="171717"/>
                        </a:solidFill>
                        <a:latin typeface="Quattrocento Sans"/>
                        <a:ea typeface="Quattrocento Sans"/>
                        <a:cs typeface="Quattrocento Sans"/>
                        <a:sym typeface="Quattrocento Sans"/>
                      </a:endParaRPr>
                    </a:p>
                  </a:txBody>
                  <a:tcPr marL="8975" marR="8975" marT="8975" marB="0"/>
                </a:tc>
                <a:tc>
                  <a:txBody>
                    <a:bodyPr/>
                    <a:lstStyle/>
                    <a:p>
                      <a:pPr marL="0" marR="0" lvl="0" indent="0" algn="ctr" rtl="0">
                        <a:spcBef>
                          <a:spcPts val="0"/>
                        </a:spcBef>
                        <a:spcAft>
                          <a:spcPts val="0"/>
                        </a:spcAft>
                        <a:buNone/>
                      </a:pPr>
                      <a:r>
                        <a:rPr lang="es-ES" sz="2000" u="none" strike="noStrike" cap="none"/>
                        <a:t> </a:t>
                      </a:r>
                      <a:endParaRPr sz="2000" b="0" i="0" u="none" strike="noStrike" cap="none">
                        <a:solidFill>
                          <a:srgbClr val="171717"/>
                        </a:solidFill>
                        <a:latin typeface="Quattrocento Sans"/>
                        <a:ea typeface="Quattrocento Sans"/>
                        <a:cs typeface="Quattrocento Sans"/>
                        <a:sym typeface="Quattrocento Sans"/>
                      </a:endParaRPr>
                    </a:p>
                  </a:txBody>
                  <a:tcPr marL="8975" marR="8975" marT="8975" marB="0"/>
                </a:tc>
                <a:tc>
                  <a:txBody>
                    <a:bodyPr/>
                    <a:lstStyle/>
                    <a:p>
                      <a:pPr marL="0" marR="0" lvl="0" indent="0" algn="ctr" rtl="0">
                        <a:spcBef>
                          <a:spcPts val="0"/>
                        </a:spcBef>
                        <a:spcAft>
                          <a:spcPts val="0"/>
                        </a:spcAft>
                        <a:buNone/>
                      </a:pPr>
                      <a:r>
                        <a:rPr lang="es-ES" sz="2000" u="none" strike="noStrike" cap="none" dirty="0"/>
                        <a:t>X</a:t>
                      </a:r>
                      <a:endParaRPr sz="2000" b="0" i="0" u="none" strike="noStrike" cap="none" dirty="0">
                        <a:solidFill>
                          <a:srgbClr val="171717"/>
                        </a:solidFill>
                        <a:latin typeface="Quattrocento Sans"/>
                        <a:ea typeface="Quattrocento Sans"/>
                        <a:cs typeface="Quattrocento Sans"/>
                        <a:sym typeface="Quattrocento Sans"/>
                      </a:endParaRPr>
                    </a:p>
                  </a:txBody>
                  <a:tcPr marL="8975" marR="8975" marT="8975" marB="0"/>
                </a:tc>
                <a:extLst>
                  <a:ext uri="{0D108BD9-81ED-4DB2-BD59-A6C34878D82A}">
                    <a16:rowId xmlns:a16="http://schemas.microsoft.com/office/drawing/2014/main" val="10003"/>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0"/>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3400"/>
              <a:buFont typeface="Arial"/>
              <a:buNone/>
            </a:pPr>
            <a:r>
              <a:rPr lang="es-ES"/>
              <a:t>Formación en Power B.I.</a:t>
            </a:r>
            <a:br>
              <a:rPr lang="es-ES"/>
            </a:br>
            <a:endParaRPr/>
          </a:p>
        </p:txBody>
      </p:sp>
      <p:sp>
        <p:nvSpPr>
          <p:cNvPr id="285" name="Google Shape;285;p20"/>
          <p:cNvSpPr txBox="1">
            <a:spLocks noGrp="1"/>
          </p:cNvSpPr>
          <p:nvPr>
            <p:ph idx="1"/>
          </p:nvPr>
        </p:nvSpPr>
        <p:spPr>
          <a:prstGeom prst="rect">
            <a:avLst/>
          </a:prstGeom>
          <a:noFill/>
          <a:ln>
            <a:noFill/>
          </a:ln>
        </p:spPr>
        <p:txBody>
          <a:bodyPr spcFirstLastPara="1" wrap="square" lIns="91425" tIns="45700" rIns="91425" bIns="45700" anchor="ctr" anchorCtr="0">
            <a:normAutofit/>
          </a:bodyPr>
          <a:lstStyle/>
          <a:p>
            <a:pPr marL="344488" lvl="0" indent="-344488" algn="l" rtl="0">
              <a:lnSpc>
                <a:spcPct val="120000"/>
              </a:lnSpc>
              <a:spcBef>
                <a:spcPts val="0"/>
              </a:spcBef>
              <a:spcAft>
                <a:spcPts val="0"/>
              </a:spcAft>
              <a:buSzPts val="1800"/>
              <a:buChar char="▪"/>
            </a:pPr>
            <a:r>
              <a:rPr lang="es-ES" sz="3200" dirty="0"/>
              <a:t>Realizaremos el ejercicio conectándonos a la Base de Datos </a:t>
            </a:r>
            <a:r>
              <a:rPr lang="es-ES" sz="3200" dirty="0" err="1"/>
              <a:t>Retail</a:t>
            </a:r>
            <a:endParaRPr sz="3200" dirty="0"/>
          </a:p>
          <a:p>
            <a:pPr marL="344488" lvl="0" indent="-230188" algn="l" rtl="0">
              <a:lnSpc>
                <a:spcPct val="120000"/>
              </a:lnSpc>
              <a:spcBef>
                <a:spcPts val="1600"/>
              </a:spcBef>
              <a:spcAft>
                <a:spcPts val="0"/>
              </a:spcAft>
              <a:buSzPts val="1800"/>
              <a:buNone/>
            </a:pPr>
            <a:endParaRPr sz="3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3" name="Título 2">
            <a:extLst>
              <a:ext uri="{FF2B5EF4-FFF2-40B4-BE49-F238E27FC236}">
                <a16:creationId xmlns:a16="http://schemas.microsoft.com/office/drawing/2014/main" id="{17A6BC6D-F68B-FF3E-9CE5-176A44FE661A}"/>
              </a:ext>
            </a:extLst>
          </p:cNvPr>
          <p:cNvSpPr>
            <a:spLocks noGrp="1"/>
          </p:cNvSpPr>
          <p:nvPr>
            <p:ph type="title"/>
          </p:nvPr>
        </p:nvSpPr>
        <p:spPr/>
        <p:txBody>
          <a:bodyPr/>
          <a:lstStyle/>
          <a:p>
            <a:endParaRPr lang="es-CO"/>
          </a:p>
        </p:txBody>
      </p:sp>
      <p:sp>
        <p:nvSpPr>
          <p:cNvPr id="4" name="Marcador de contenido 3">
            <a:extLst>
              <a:ext uri="{FF2B5EF4-FFF2-40B4-BE49-F238E27FC236}">
                <a16:creationId xmlns:a16="http://schemas.microsoft.com/office/drawing/2014/main" id="{AE326DCD-4677-5E55-A36D-4F3D98E52E7E}"/>
              </a:ext>
            </a:extLst>
          </p:cNvPr>
          <p:cNvSpPr>
            <a:spLocks noGrp="1"/>
          </p:cNvSpPr>
          <p:nvPr>
            <p:ph idx="1"/>
          </p:nvPr>
        </p:nvSpPr>
        <p:spPr/>
        <p:txBody>
          <a:bodyPr/>
          <a:lstStyle/>
          <a:p>
            <a:endParaRPr lang="es-CO"/>
          </a:p>
        </p:txBody>
      </p:sp>
      <p:pic>
        <p:nvPicPr>
          <p:cNvPr id="292" name="Google Shape;292;p21" descr="Interfaz de usuario gráfica&#10;&#10;Descripción generada automáticamente"/>
          <p:cNvPicPr preferRelativeResize="0"/>
          <p:nvPr/>
        </p:nvPicPr>
        <p:blipFill rotWithShape="1">
          <a:blip r:embed="rId3">
            <a:alphaModFix/>
          </a:blip>
          <a:srcRect/>
          <a:stretch/>
        </p:blipFill>
        <p:spPr>
          <a:xfrm>
            <a:off x="1276914" y="1049337"/>
            <a:ext cx="9153525" cy="5572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2"/>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3400"/>
              <a:buFont typeface="Arial"/>
              <a:buNone/>
            </a:pPr>
            <a:r>
              <a:rPr lang="es-ES"/>
              <a:t>Creamos una tabla dimensión de Fecha</a:t>
            </a:r>
            <a:endParaRPr/>
          </a:p>
        </p:txBody>
      </p:sp>
      <p:sp>
        <p:nvSpPr>
          <p:cNvPr id="2" name="Marcador de contenido 1">
            <a:extLst>
              <a:ext uri="{FF2B5EF4-FFF2-40B4-BE49-F238E27FC236}">
                <a16:creationId xmlns:a16="http://schemas.microsoft.com/office/drawing/2014/main" id="{6141D4C7-38E6-CF43-F368-AE773AA7831C}"/>
              </a:ext>
            </a:extLst>
          </p:cNvPr>
          <p:cNvSpPr>
            <a:spLocks noGrp="1"/>
          </p:cNvSpPr>
          <p:nvPr>
            <p:ph idx="1"/>
          </p:nvPr>
        </p:nvSpPr>
        <p:spPr/>
        <p:txBody>
          <a:bodyPr/>
          <a:lstStyle/>
          <a:p>
            <a:endParaRPr lang="es-CO"/>
          </a:p>
        </p:txBody>
      </p:sp>
      <p:pic>
        <p:nvPicPr>
          <p:cNvPr id="299" name="Google Shape;299;p22" descr="Interfaz de usuario gráfica&#10;&#10;Descripción generada automáticamente"/>
          <p:cNvPicPr preferRelativeResize="0"/>
          <p:nvPr/>
        </p:nvPicPr>
        <p:blipFill rotWithShape="1">
          <a:blip r:embed="rId3">
            <a:alphaModFix/>
          </a:blip>
          <a:srcRect/>
          <a:stretch/>
        </p:blipFill>
        <p:spPr>
          <a:xfrm>
            <a:off x="3367484" y="1632857"/>
            <a:ext cx="4277916" cy="4589764"/>
          </a:xfrm>
          <a:prstGeom prst="rect">
            <a:avLst/>
          </a:prstGeom>
          <a:noFill/>
          <a:ln>
            <a:noFill/>
          </a:ln>
        </p:spPr>
      </p:pic>
      <p:sp>
        <p:nvSpPr>
          <p:cNvPr id="300" name="Google Shape;300;p22"/>
          <p:cNvSpPr txBox="1"/>
          <p:nvPr/>
        </p:nvSpPr>
        <p:spPr>
          <a:xfrm>
            <a:off x="6841066" y="2626266"/>
            <a:ext cx="3402529"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i="0" u="none" strike="noStrike" cap="none">
                <a:solidFill>
                  <a:schemeClr val="lt1"/>
                </a:solidFill>
                <a:latin typeface="Quattrocento Sans"/>
                <a:ea typeface="Quattrocento Sans"/>
                <a:cs typeface="Quattrocento Sans"/>
                <a:sym typeface="Quattrocento Sans"/>
              </a:rPr>
              <a:t>Opcional : CALENDARAUTO</a:t>
            </a:r>
            <a:endParaRPr/>
          </a:p>
          <a:p>
            <a:pPr marL="0" marR="0" lvl="0" indent="0" algn="l" rtl="0">
              <a:spcBef>
                <a:spcPts val="0"/>
              </a:spcBef>
              <a:spcAft>
                <a:spcPts val="0"/>
              </a:spcAft>
              <a:buNone/>
            </a:pPr>
            <a:endParaRPr sz="1800" b="1" i="0" u="none" strike="noStrike" cap="none">
              <a:solidFill>
                <a:schemeClr val="lt1"/>
              </a:solidFill>
              <a:latin typeface="Quattrocento Sans"/>
              <a:ea typeface="Quattrocento Sans"/>
              <a:cs typeface="Quattrocento Sans"/>
              <a:sym typeface="Quattrocento Sans"/>
            </a:endParaRPr>
          </a:p>
          <a:p>
            <a:pPr marL="0" marR="0" lvl="0" indent="0" algn="l" rtl="0">
              <a:spcBef>
                <a:spcPts val="0"/>
              </a:spcBef>
              <a:spcAft>
                <a:spcPts val="0"/>
              </a:spcAft>
              <a:buNone/>
            </a:pPr>
            <a:endParaRPr sz="1800" b="1"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3"/>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3400"/>
              <a:buFont typeface="Arial"/>
              <a:buNone/>
            </a:pPr>
            <a:r>
              <a:rPr lang="es-ES"/>
              <a:t>Creamos la relación de las tablas</a:t>
            </a:r>
            <a:endParaRPr/>
          </a:p>
        </p:txBody>
      </p:sp>
      <p:sp>
        <p:nvSpPr>
          <p:cNvPr id="2" name="Marcador de contenido 1">
            <a:extLst>
              <a:ext uri="{FF2B5EF4-FFF2-40B4-BE49-F238E27FC236}">
                <a16:creationId xmlns:a16="http://schemas.microsoft.com/office/drawing/2014/main" id="{6FC2A69A-726B-838E-BC12-0EF427AE9DCF}"/>
              </a:ext>
            </a:extLst>
          </p:cNvPr>
          <p:cNvSpPr>
            <a:spLocks noGrp="1"/>
          </p:cNvSpPr>
          <p:nvPr>
            <p:ph idx="1"/>
          </p:nvPr>
        </p:nvSpPr>
        <p:spPr/>
        <p:txBody>
          <a:bodyPr/>
          <a:lstStyle/>
          <a:p>
            <a:endParaRPr lang="es-CO"/>
          </a:p>
        </p:txBody>
      </p:sp>
      <p:pic>
        <p:nvPicPr>
          <p:cNvPr id="307" name="Google Shape;307;p23" descr="Interfaz de usuario gráfica, Aplicación&#10;&#10;Descripción generada automáticamente"/>
          <p:cNvPicPr preferRelativeResize="0"/>
          <p:nvPr/>
        </p:nvPicPr>
        <p:blipFill rotWithShape="1">
          <a:blip r:embed="rId3">
            <a:alphaModFix/>
          </a:blip>
          <a:srcRect/>
          <a:stretch/>
        </p:blipFill>
        <p:spPr>
          <a:xfrm>
            <a:off x="2676232" y="1976419"/>
            <a:ext cx="6419850" cy="3629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4" name="Google Shape;314;p24" descr="Interfaz de usuario gráfica, Texto, Aplicación, Word&#10;&#10;Descripción generada automáticamente"/>
          <p:cNvPicPr preferRelativeResize="0"/>
          <p:nvPr/>
        </p:nvPicPr>
        <p:blipFill rotWithShape="1">
          <a:blip r:embed="rId3">
            <a:alphaModFix/>
          </a:blip>
          <a:srcRect/>
          <a:stretch/>
        </p:blipFill>
        <p:spPr>
          <a:xfrm>
            <a:off x="3675401" y="1090554"/>
            <a:ext cx="5062852" cy="4703274"/>
          </a:xfrm>
          <a:prstGeom prst="rect">
            <a:avLst/>
          </a:prstGeom>
          <a:noFill/>
          <a:ln>
            <a:noFill/>
          </a:ln>
        </p:spPr>
      </p:pic>
      <p:sp>
        <p:nvSpPr>
          <p:cNvPr id="2" name="Título 1">
            <a:extLst>
              <a:ext uri="{FF2B5EF4-FFF2-40B4-BE49-F238E27FC236}">
                <a16:creationId xmlns:a16="http://schemas.microsoft.com/office/drawing/2014/main" id="{631194D1-7B8C-0469-8380-770D2D6C791F}"/>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AE6CC0DA-50AF-8050-5375-EDB62083BDA9}"/>
              </a:ext>
            </a:extLst>
          </p:cNvPr>
          <p:cNvSpPr>
            <a:spLocks noGrp="1"/>
          </p:cNvSpPr>
          <p:nvPr>
            <p:ph idx="1"/>
          </p:nvPr>
        </p:nvSpPr>
        <p:spPr/>
        <p:txBody>
          <a:bodyPr/>
          <a:lstStyle/>
          <a:p>
            <a:endParaRPr lang="es-CO"/>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5"/>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3400"/>
              <a:buFont typeface="Quattrocento Sans"/>
              <a:buNone/>
            </a:pPr>
            <a:r>
              <a:rPr lang="es-ES" b="1" i="0">
                <a:latin typeface="Quattrocento Sans"/>
                <a:ea typeface="Quattrocento Sans"/>
                <a:cs typeface="Quattrocento Sans"/>
                <a:sym typeface="Quattrocento Sans"/>
              </a:rPr>
              <a:t>Dimensiones del juego de roles</a:t>
            </a:r>
            <a:br>
              <a:rPr lang="es-ES" b="1" i="0">
                <a:latin typeface="Quattrocento Sans"/>
                <a:ea typeface="Quattrocento Sans"/>
                <a:cs typeface="Quattrocento Sans"/>
                <a:sym typeface="Quattrocento Sans"/>
              </a:rPr>
            </a:br>
            <a:endParaRPr/>
          </a:p>
        </p:txBody>
      </p:sp>
      <p:sp>
        <p:nvSpPr>
          <p:cNvPr id="320" name="Google Shape;320;p25"/>
          <p:cNvSpPr txBox="1">
            <a:spLocks noGrp="1"/>
          </p:cNvSpPr>
          <p:nvPr>
            <p:ph idx="1"/>
          </p:nvPr>
        </p:nvSpPr>
        <p:spPr>
          <a:prstGeom prst="rect">
            <a:avLst/>
          </a:prstGeom>
          <a:noFill/>
          <a:ln>
            <a:noFill/>
          </a:ln>
        </p:spPr>
        <p:txBody>
          <a:bodyPr spcFirstLastPara="1" wrap="square" lIns="91425" tIns="45700" rIns="91425" bIns="45700" anchor="ctr" anchorCtr="0">
            <a:normAutofit/>
          </a:bodyPr>
          <a:lstStyle/>
          <a:p>
            <a:pPr marL="344488" lvl="0" indent="-344488" algn="l" rtl="0">
              <a:lnSpc>
                <a:spcPct val="120000"/>
              </a:lnSpc>
              <a:spcBef>
                <a:spcPts val="0"/>
              </a:spcBef>
              <a:spcAft>
                <a:spcPts val="0"/>
              </a:spcAft>
              <a:buSzPts val="1800"/>
              <a:buChar char="▪"/>
            </a:pPr>
            <a:r>
              <a:rPr lang="es-ES" b="0" i="0" dirty="0">
                <a:latin typeface="Quattrocento Sans"/>
                <a:ea typeface="Quattrocento Sans"/>
                <a:cs typeface="Quattrocento Sans"/>
                <a:sym typeface="Quattrocento Sans"/>
              </a:rPr>
              <a:t>Cuando dos tablas de modelo tienen varias relaciones, podría deberse a que su modelo tiene una dimensión de juego de roles. </a:t>
            </a:r>
            <a:endParaRPr dirty="0"/>
          </a:p>
        </p:txBody>
      </p:sp>
      <p:pic>
        <p:nvPicPr>
          <p:cNvPr id="321" name="Google Shape;321;p25" descr="Interfaz de usuario gráfica, Aplicación&#10;&#10;Descripción generada automáticamente"/>
          <p:cNvPicPr preferRelativeResize="0"/>
          <p:nvPr/>
        </p:nvPicPr>
        <p:blipFill rotWithShape="1">
          <a:blip r:embed="rId3">
            <a:alphaModFix/>
          </a:blip>
          <a:srcRect/>
          <a:stretch/>
        </p:blipFill>
        <p:spPr>
          <a:xfrm>
            <a:off x="2990850" y="1696116"/>
            <a:ext cx="4929261" cy="260071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6"/>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3400"/>
              <a:buFont typeface="Arial"/>
              <a:buNone/>
            </a:pPr>
            <a:r>
              <a:rPr lang="es-ES"/>
              <a:t>Doble tabla de dimensión</a:t>
            </a:r>
            <a:endParaRPr/>
          </a:p>
        </p:txBody>
      </p:sp>
      <p:sp>
        <p:nvSpPr>
          <p:cNvPr id="327" name="Google Shape;327;p26"/>
          <p:cNvSpPr txBox="1">
            <a:spLocks noGrp="1"/>
          </p:cNvSpPr>
          <p:nvPr>
            <p:ph idx="1"/>
          </p:nvPr>
        </p:nvSpPr>
        <p:spPr>
          <a:xfrm>
            <a:off x="1097280" y="1845734"/>
            <a:ext cx="10058400" cy="1450757"/>
          </a:xfrm>
          <a:prstGeom prst="rect">
            <a:avLst/>
          </a:prstGeom>
          <a:noFill/>
          <a:ln>
            <a:noFill/>
          </a:ln>
        </p:spPr>
        <p:txBody>
          <a:bodyPr spcFirstLastPara="1" wrap="square" lIns="91425" tIns="45700" rIns="91425" bIns="45700" anchor="ctr" anchorCtr="0">
            <a:normAutofit fontScale="92500" lnSpcReduction="10000"/>
          </a:bodyPr>
          <a:lstStyle/>
          <a:p>
            <a:pPr marL="344488" lvl="0" indent="-344488" algn="l" rtl="0">
              <a:lnSpc>
                <a:spcPct val="120000"/>
              </a:lnSpc>
              <a:spcBef>
                <a:spcPts val="0"/>
              </a:spcBef>
              <a:spcAft>
                <a:spcPts val="0"/>
              </a:spcAft>
              <a:buSzPts val="1800"/>
              <a:buChar char="▪"/>
            </a:pPr>
            <a:r>
              <a:rPr lang="es-ES" dirty="0">
                <a:latin typeface="Quattrocento Sans"/>
                <a:ea typeface="Quattrocento Sans"/>
                <a:cs typeface="Quattrocento Sans"/>
                <a:sym typeface="Quattrocento Sans"/>
              </a:rPr>
              <a:t>Un</a:t>
            </a:r>
            <a:r>
              <a:rPr lang="es-ES" b="0" i="0" dirty="0">
                <a:latin typeface="Quattrocento Sans"/>
                <a:ea typeface="Quattrocento Sans"/>
                <a:cs typeface="Quattrocento Sans"/>
                <a:sym typeface="Quattrocento Sans"/>
              </a:rPr>
              <a:t> mejor diseño de modelo podría tener dos tablas de fechas, cada una con una relación activa con la tabla de Ventas. Por lo tanto, los usuarios de informes pueden filtrar por fecha de pedido o fecha de envío, o ambas al mismo tiempo. Una tabla calculada puede duplicar los datos de la tabla de fecha para crear la tabla de fecha de envío.</a:t>
            </a:r>
            <a:endParaRPr dirty="0"/>
          </a:p>
        </p:txBody>
      </p:sp>
      <p:pic>
        <p:nvPicPr>
          <p:cNvPr id="328" name="Google Shape;328;p26" descr="Interfaz de usuario gráfica&#10;&#10;Descripción generada automáticamente"/>
          <p:cNvPicPr preferRelativeResize="0"/>
          <p:nvPr/>
        </p:nvPicPr>
        <p:blipFill rotWithShape="1">
          <a:blip r:embed="rId3">
            <a:alphaModFix/>
          </a:blip>
          <a:srcRect/>
          <a:stretch/>
        </p:blipFill>
        <p:spPr>
          <a:xfrm>
            <a:off x="3832716" y="3706122"/>
            <a:ext cx="3316927" cy="230084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7"/>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3400"/>
              <a:buFont typeface="Quattrocento Sans"/>
              <a:buNone/>
            </a:pPr>
            <a:r>
              <a:rPr lang="es-ES" b="1" i="0">
                <a:latin typeface="Quattrocento Sans"/>
                <a:ea typeface="Quattrocento Sans"/>
                <a:cs typeface="Quattrocento Sans"/>
                <a:sym typeface="Quattrocento Sans"/>
              </a:rPr>
              <a:t>Modificar el contexto del filtro</a:t>
            </a:r>
            <a:br>
              <a:rPr lang="es-ES" b="1" i="0">
                <a:latin typeface="Quattrocento Sans"/>
                <a:ea typeface="Quattrocento Sans"/>
                <a:cs typeface="Quattrocento Sans"/>
                <a:sym typeface="Quattrocento Sans"/>
              </a:rPr>
            </a:br>
            <a:endParaRPr/>
          </a:p>
        </p:txBody>
      </p:sp>
      <p:sp>
        <p:nvSpPr>
          <p:cNvPr id="334" name="Google Shape;334;p27"/>
          <p:cNvSpPr txBox="1">
            <a:spLocks noGrp="1"/>
          </p:cNvSpPr>
          <p:nvPr>
            <p:ph idx="1"/>
          </p:nvPr>
        </p:nvSpPr>
        <p:spPr>
          <a:prstGeom prst="rect">
            <a:avLst/>
          </a:prstGeom>
          <a:noFill/>
          <a:ln>
            <a:noFill/>
          </a:ln>
        </p:spPr>
        <p:txBody>
          <a:bodyPr spcFirstLastPara="1" wrap="square" lIns="91425" tIns="45700" rIns="91425" bIns="45700" anchor="ctr" anchorCtr="0">
            <a:normAutofit/>
          </a:bodyPr>
          <a:lstStyle/>
          <a:p>
            <a:pPr marL="344488" lvl="0" indent="-344488" algn="l" rtl="0">
              <a:lnSpc>
                <a:spcPct val="120000"/>
              </a:lnSpc>
              <a:spcBef>
                <a:spcPts val="0"/>
              </a:spcBef>
              <a:spcAft>
                <a:spcPts val="0"/>
              </a:spcAft>
              <a:buSzPts val="1800"/>
              <a:buChar char="▪"/>
            </a:pPr>
            <a:r>
              <a:rPr lang="es-ES" dirty="0"/>
              <a:t>Puede utilizar la función CALCULATE DAX para modificar el contexto del filtro en sus fórmulas. La sintaxis de la función CALCULAR es la siguiente:</a:t>
            </a:r>
            <a:endParaRPr dirty="0"/>
          </a:p>
          <a:p>
            <a:pPr marL="344488" lvl="0" indent="-230188" algn="l" rtl="0">
              <a:lnSpc>
                <a:spcPct val="120000"/>
              </a:lnSpc>
              <a:spcBef>
                <a:spcPts val="1600"/>
              </a:spcBef>
              <a:spcAft>
                <a:spcPts val="0"/>
              </a:spcAft>
              <a:buSzPts val="1800"/>
              <a:buNone/>
            </a:pPr>
            <a:endParaRPr dirty="0"/>
          </a:p>
          <a:p>
            <a:pPr marL="344488" lvl="0" indent="-344488" algn="l" rtl="0">
              <a:lnSpc>
                <a:spcPct val="120000"/>
              </a:lnSpc>
              <a:spcBef>
                <a:spcPts val="1600"/>
              </a:spcBef>
              <a:spcAft>
                <a:spcPts val="0"/>
              </a:spcAft>
              <a:buSzPts val="1800"/>
              <a:buChar char="▪"/>
            </a:pPr>
            <a:r>
              <a:rPr lang="es-ES" dirty="0"/>
              <a:t>CALCULATE(&lt;</a:t>
            </a:r>
            <a:r>
              <a:rPr lang="es-ES" dirty="0" err="1"/>
              <a:t>expression</a:t>
            </a:r>
            <a:r>
              <a:rPr lang="es-ES" dirty="0"/>
              <a:t>&gt;, [[&lt;filter1&gt;], &lt;filter2&gt;]…)</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BBADCC5-98AF-89BD-73C3-27E3D92C3EDF}"/>
              </a:ext>
            </a:extLst>
          </p:cNvPr>
          <p:cNvSpPr>
            <a:spLocks noGrp="1"/>
          </p:cNvSpPr>
          <p:nvPr>
            <p:ph type="title"/>
          </p:nvPr>
        </p:nvSpPr>
        <p:spPr/>
        <p:txBody>
          <a:bodyPr/>
          <a:lstStyle/>
          <a:p>
            <a:r>
              <a:rPr lang="es-ES" b="1" i="0" dirty="0">
                <a:solidFill>
                  <a:srgbClr val="171717"/>
                </a:solidFill>
                <a:effectLst/>
                <a:latin typeface="Segoe UI" panose="020B0502040204020203" pitchFamily="34" charset="0"/>
              </a:rPr>
              <a:t>Modelado de datos en Power BI</a:t>
            </a:r>
            <a:br>
              <a:rPr lang="es-ES" b="1" i="0" dirty="0">
                <a:solidFill>
                  <a:srgbClr val="171717"/>
                </a:solidFill>
                <a:effectLst/>
                <a:latin typeface="Segoe UI" panose="020B0502040204020203" pitchFamily="34" charset="0"/>
              </a:rPr>
            </a:br>
            <a:endParaRPr lang="es-CO" dirty="0"/>
          </a:p>
        </p:txBody>
      </p:sp>
      <p:sp>
        <p:nvSpPr>
          <p:cNvPr id="5" name="Marcador de contenido 4">
            <a:extLst>
              <a:ext uri="{FF2B5EF4-FFF2-40B4-BE49-F238E27FC236}">
                <a16:creationId xmlns:a16="http://schemas.microsoft.com/office/drawing/2014/main" id="{2886C8BD-460D-36C4-6EF0-84DAA546C6D7}"/>
              </a:ext>
            </a:extLst>
          </p:cNvPr>
          <p:cNvSpPr>
            <a:spLocks noGrp="1"/>
          </p:cNvSpPr>
          <p:nvPr>
            <p:ph idx="1"/>
          </p:nvPr>
        </p:nvSpPr>
        <p:spPr/>
        <p:txBody>
          <a:bodyPr/>
          <a:lstStyle/>
          <a:p>
            <a:pPr algn="l"/>
            <a:r>
              <a:rPr lang="es-ES" b="0" i="0" dirty="0">
                <a:solidFill>
                  <a:srgbClr val="171717"/>
                </a:solidFill>
                <a:effectLst/>
                <a:latin typeface="Segoe UI" panose="020B0502040204020203" pitchFamily="34" charset="0"/>
              </a:rPr>
              <a:t>En este módulo, aprenderá a:</a:t>
            </a:r>
          </a:p>
          <a:p>
            <a:pPr algn="l">
              <a:buFont typeface="Arial" panose="020B0604020202020204" pitchFamily="34" charset="0"/>
              <a:buChar char="•"/>
            </a:pPr>
            <a:r>
              <a:rPr lang="es-ES" b="0" i="0" dirty="0">
                <a:solidFill>
                  <a:srgbClr val="171717"/>
                </a:solidFill>
                <a:effectLst/>
                <a:latin typeface="Segoe UI" panose="020B0502040204020203" pitchFamily="34" charset="0"/>
              </a:rPr>
              <a:t>Crear relaciones entre orígenes de datos</a:t>
            </a:r>
          </a:p>
          <a:p>
            <a:pPr algn="l">
              <a:buFont typeface="Arial" panose="020B0604020202020204" pitchFamily="34" charset="0"/>
              <a:buChar char="•"/>
            </a:pPr>
            <a:r>
              <a:rPr lang="es-ES" b="0" i="0" dirty="0">
                <a:solidFill>
                  <a:srgbClr val="171717"/>
                </a:solidFill>
                <a:effectLst/>
                <a:latin typeface="Segoe UI" panose="020B0502040204020203" pitchFamily="34" charset="0"/>
              </a:rPr>
              <a:t>Crear un campo con columnas calculadas</a:t>
            </a:r>
          </a:p>
          <a:p>
            <a:pPr algn="l">
              <a:buFont typeface="Arial" panose="020B0604020202020204" pitchFamily="34" charset="0"/>
              <a:buChar char="•"/>
            </a:pPr>
            <a:r>
              <a:rPr lang="es-ES" b="0" i="0" dirty="0">
                <a:solidFill>
                  <a:srgbClr val="171717"/>
                </a:solidFill>
                <a:effectLst/>
                <a:latin typeface="Segoe UI" panose="020B0502040204020203" pitchFamily="34" charset="0"/>
              </a:rPr>
              <a:t>Optimizar datos ocultando campos y ordenando datos de visualización</a:t>
            </a:r>
          </a:p>
          <a:p>
            <a:pPr algn="l">
              <a:buFont typeface="Arial" panose="020B0604020202020204" pitchFamily="34" charset="0"/>
              <a:buChar char="•"/>
            </a:pPr>
            <a:r>
              <a:rPr lang="es-ES" b="0" i="0" dirty="0">
                <a:solidFill>
                  <a:srgbClr val="171717"/>
                </a:solidFill>
                <a:effectLst/>
                <a:latin typeface="Segoe UI" panose="020B0502040204020203" pitchFamily="34" charset="0"/>
              </a:rPr>
              <a:t>Crear una medida para realizar cálculos de los datos</a:t>
            </a:r>
          </a:p>
          <a:p>
            <a:pPr algn="l">
              <a:buFont typeface="Arial" panose="020B0604020202020204" pitchFamily="34" charset="0"/>
              <a:buChar char="•"/>
            </a:pPr>
            <a:r>
              <a:rPr lang="es-ES" b="0" i="0" dirty="0">
                <a:solidFill>
                  <a:srgbClr val="171717"/>
                </a:solidFill>
                <a:effectLst/>
                <a:latin typeface="Segoe UI" panose="020B0502040204020203" pitchFamily="34" charset="0"/>
              </a:rPr>
              <a:t>Usar una tabla calculada para crear una relación entre dos tablas</a:t>
            </a:r>
          </a:p>
          <a:p>
            <a:pPr algn="l">
              <a:buFont typeface="Arial" panose="020B0604020202020204" pitchFamily="34" charset="0"/>
              <a:buChar char="•"/>
            </a:pPr>
            <a:r>
              <a:rPr lang="es-ES" b="0" i="0" dirty="0">
                <a:solidFill>
                  <a:srgbClr val="171717"/>
                </a:solidFill>
                <a:effectLst/>
                <a:latin typeface="Segoe UI" panose="020B0502040204020203" pitchFamily="34" charset="0"/>
              </a:rPr>
              <a:t>Dar formato a los datos basados en tiempo para poder explorar en profundidad para obtener más detalles</a:t>
            </a:r>
          </a:p>
          <a:p>
            <a:pPr marL="0" indent="0">
              <a:buNone/>
            </a:pPr>
            <a:endParaRPr lang="es-ES"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2090018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4" name="Título 3">
            <a:extLst>
              <a:ext uri="{FF2B5EF4-FFF2-40B4-BE49-F238E27FC236}">
                <a16:creationId xmlns:a16="http://schemas.microsoft.com/office/drawing/2014/main" id="{C3D10E3E-7D80-1372-4841-8467868013EF}"/>
              </a:ext>
            </a:extLst>
          </p:cNvPr>
          <p:cNvSpPr>
            <a:spLocks noGrp="1"/>
          </p:cNvSpPr>
          <p:nvPr>
            <p:ph type="title"/>
          </p:nvPr>
        </p:nvSpPr>
        <p:spPr/>
        <p:txBody>
          <a:bodyPr/>
          <a:lstStyle/>
          <a:p>
            <a:endParaRPr lang="es-CO"/>
          </a:p>
        </p:txBody>
      </p:sp>
      <p:pic>
        <p:nvPicPr>
          <p:cNvPr id="340" name="Google Shape;340;p28" descr="Interfaz de usuario gráfica, Gráfico, Aplicación&#10;&#10;Descripción generada automáticamente"/>
          <p:cNvPicPr preferRelativeResize="0"/>
          <p:nvPr/>
        </p:nvPicPr>
        <p:blipFill rotWithShape="1">
          <a:blip r:embed="rId3">
            <a:alphaModFix/>
          </a:blip>
          <a:srcRect/>
          <a:stretch/>
        </p:blipFill>
        <p:spPr>
          <a:xfrm>
            <a:off x="1622076" y="3516347"/>
            <a:ext cx="4879679" cy="3301486"/>
          </a:xfrm>
          <a:prstGeom prst="rect">
            <a:avLst/>
          </a:prstGeom>
          <a:noFill/>
          <a:ln>
            <a:noFill/>
          </a:ln>
        </p:spPr>
      </p:pic>
      <p:sp>
        <p:nvSpPr>
          <p:cNvPr id="341" name="Google Shape;341;p28"/>
          <p:cNvSpPr txBox="1"/>
          <p:nvPr/>
        </p:nvSpPr>
        <p:spPr>
          <a:xfrm>
            <a:off x="436562" y="4304511"/>
            <a:ext cx="861643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0" i="0" u="none" strike="noStrike" cap="none" dirty="0">
                <a:solidFill>
                  <a:schemeClr val="lt1"/>
                </a:solidFill>
                <a:latin typeface="Consolas"/>
                <a:ea typeface="Consolas"/>
                <a:cs typeface="Consolas"/>
                <a:sym typeface="Consolas"/>
              </a:rPr>
              <a:t>cantidad de productos por proveedor = </a:t>
            </a:r>
            <a:endParaRPr dirty="0"/>
          </a:p>
          <a:p>
            <a:pPr marL="0" marR="0" lvl="0" indent="0" algn="l" rtl="0">
              <a:spcBef>
                <a:spcPts val="0"/>
              </a:spcBef>
              <a:spcAft>
                <a:spcPts val="0"/>
              </a:spcAft>
              <a:buNone/>
            </a:pPr>
            <a:r>
              <a:rPr lang="es-ES" sz="1800" b="0" dirty="0" err="1">
                <a:solidFill>
                  <a:schemeClr val="lt1"/>
                </a:solidFill>
                <a:latin typeface="Consolas"/>
                <a:ea typeface="Consolas"/>
                <a:cs typeface="Consolas"/>
                <a:sym typeface="Consolas"/>
              </a:rPr>
              <a:t>count</a:t>
            </a:r>
            <a:r>
              <a:rPr lang="es-ES" sz="1800" b="0" dirty="0">
                <a:solidFill>
                  <a:schemeClr val="lt1"/>
                </a:solidFill>
                <a:latin typeface="Consolas"/>
                <a:ea typeface="Consolas"/>
                <a:cs typeface="Consolas"/>
                <a:sym typeface="Consolas"/>
              </a:rPr>
              <a:t>(producto[</a:t>
            </a:r>
            <a:r>
              <a:rPr lang="es-ES" sz="1800" b="0" dirty="0" err="1">
                <a:solidFill>
                  <a:schemeClr val="lt1"/>
                </a:solidFill>
                <a:latin typeface="Consolas"/>
                <a:ea typeface="Consolas"/>
                <a:cs typeface="Consolas"/>
                <a:sym typeface="Consolas"/>
              </a:rPr>
              <a:t>Id_Producto</a:t>
            </a:r>
            <a:r>
              <a:rPr lang="es-ES" sz="1800" b="0" dirty="0">
                <a:solidFill>
                  <a:schemeClr val="lt1"/>
                </a:solidFill>
                <a:latin typeface="Consolas"/>
                <a:ea typeface="Consolas"/>
                <a:cs typeface="Consolas"/>
                <a:sym typeface="Consolas"/>
              </a:rPr>
              <a:t>])</a:t>
            </a:r>
            <a:endParaRPr dirty="0"/>
          </a:p>
        </p:txBody>
      </p:sp>
      <p:sp>
        <p:nvSpPr>
          <p:cNvPr id="342" name="Google Shape;342;p28"/>
          <p:cNvSpPr txBox="1"/>
          <p:nvPr/>
        </p:nvSpPr>
        <p:spPr>
          <a:xfrm>
            <a:off x="6945034" y="5071472"/>
            <a:ext cx="4879679" cy="8617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600" b="0" dirty="0">
                <a:latin typeface="Consolas"/>
                <a:ea typeface="Consolas"/>
                <a:cs typeface="Consolas"/>
                <a:sym typeface="Consolas"/>
              </a:rPr>
              <a:t>cantidad de productos por proveedor = </a:t>
            </a:r>
            <a:r>
              <a:rPr lang="es-ES" sz="1600" b="0" dirty="0" err="1">
                <a:latin typeface="Consolas"/>
                <a:ea typeface="Consolas"/>
                <a:cs typeface="Consolas"/>
                <a:sym typeface="Consolas"/>
              </a:rPr>
              <a:t>calculate</a:t>
            </a:r>
            <a:r>
              <a:rPr lang="es-ES" sz="1600" b="0" dirty="0">
                <a:latin typeface="Consolas"/>
                <a:ea typeface="Consolas"/>
                <a:cs typeface="Consolas"/>
                <a:sym typeface="Consolas"/>
              </a:rPr>
              <a:t>(</a:t>
            </a:r>
            <a:r>
              <a:rPr lang="es-ES" sz="1600" b="0" dirty="0" err="1">
                <a:latin typeface="Consolas"/>
                <a:ea typeface="Consolas"/>
                <a:cs typeface="Consolas"/>
                <a:sym typeface="Consolas"/>
              </a:rPr>
              <a:t>count</a:t>
            </a:r>
            <a:r>
              <a:rPr lang="es-ES" sz="1600" b="0" dirty="0">
                <a:latin typeface="Consolas"/>
                <a:ea typeface="Consolas"/>
                <a:cs typeface="Consolas"/>
                <a:sym typeface="Consolas"/>
              </a:rPr>
              <a:t>(producto[</a:t>
            </a:r>
            <a:r>
              <a:rPr lang="es-ES" sz="1600" b="0" dirty="0" err="1">
                <a:latin typeface="Consolas"/>
                <a:ea typeface="Consolas"/>
                <a:cs typeface="Consolas"/>
                <a:sym typeface="Consolas"/>
              </a:rPr>
              <a:t>Id_Producto</a:t>
            </a:r>
            <a:r>
              <a:rPr lang="es-ES" sz="1600" b="0" dirty="0">
                <a:latin typeface="Consolas"/>
                <a:ea typeface="Consolas"/>
                <a:cs typeface="Consolas"/>
                <a:sym typeface="Consolas"/>
              </a:rPr>
              <a:t>]),</a:t>
            </a:r>
            <a:endParaRPr sz="1600" dirty="0"/>
          </a:p>
          <a:p>
            <a:pPr marL="0" marR="0" lvl="0" indent="0" algn="l" rtl="0">
              <a:spcBef>
                <a:spcPts val="0"/>
              </a:spcBef>
              <a:spcAft>
                <a:spcPts val="0"/>
              </a:spcAft>
              <a:buNone/>
            </a:pPr>
            <a:r>
              <a:rPr lang="es-ES" sz="1600" b="0" dirty="0">
                <a:latin typeface="Consolas"/>
                <a:ea typeface="Consolas"/>
                <a:cs typeface="Consolas"/>
                <a:sym typeface="Consolas"/>
              </a:rPr>
              <a:t>proveedor[</a:t>
            </a:r>
            <a:r>
              <a:rPr lang="es-ES" sz="1600" b="0" dirty="0" err="1">
                <a:latin typeface="Consolas"/>
                <a:ea typeface="Consolas"/>
                <a:cs typeface="Consolas"/>
                <a:sym typeface="Consolas"/>
              </a:rPr>
              <a:t>Id_Proveedor</a:t>
            </a:r>
            <a:r>
              <a:rPr lang="es-ES" sz="1600" b="0" dirty="0">
                <a:latin typeface="Consolas"/>
                <a:ea typeface="Consolas"/>
                <a:cs typeface="Consolas"/>
                <a:sym typeface="Consolas"/>
              </a:rPr>
              <a:t>]="P01")</a:t>
            </a:r>
            <a:endParaRPr sz="1600" dirty="0"/>
          </a:p>
        </p:txBody>
      </p:sp>
      <p:pic>
        <p:nvPicPr>
          <p:cNvPr id="343" name="Google Shape;343;p28"/>
          <p:cNvPicPr preferRelativeResize="0"/>
          <p:nvPr/>
        </p:nvPicPr>
        <p:blipFill rotWithShape="1">
          <a:blip r:embed="rId4">
            <a:alphaModFix/>
          </a:blip>
          <a:srcRect/>
          <a:stretch/>
        </p:blipFill>
        <p:spPr>
          <a:xfrm>
            <a:off x="436562" y="0"/>
            <a:ext cx="5999137" cy="3301486"/>
          </a:xfrm>
          <a:prstGeom prst="rect">
            <a:avLst/>
          </a:prstGeom>
          <a:noFill/>
          <a:ln>
            <a:noFill/>
          </a:ln>
        </p:spPr>
      </p:pic>
      <p:pic>
        <p:nvPicPr>
          <p:cNvPr id="344" name="Google Shape;344;p28" descr="Interfaz de usuario gráfica, Texto, Aplicación&#10;&#10;Descripción generada automáticamente"/>
          <p:cNvPicPr preferRelativeResize="0"/>
          <p:nvPr/>
        </p:nvPicPr>
        <p:blipFill rotWithShape="1">
          <a:blip r:embed="rId5">
            <a:alphaModFix/>
          </a:blip>
          <a:srcRect/>
          <a:stretch/>
        </p:blipFill>
        <p:spPr>
          <a:xfrm>
            <a:off x="6945034" y="1506280"/>
            <a:ext cx="1656527" cy="3301486"/>
          </a:xfrm>
          <a:prstGeom prst="rect">
            <a:avLst/>
          </a:prstGeom>
          <a:noFill/>
          <a:ln>
            <a:noFill/>
          </a:ln>
        </p:spPr>
      </p:pic>
      <p:pic>
        <p:nvPicPr>
          <p:cNvPr id="345" name="Google Shape;345;p28" descr="Interfaz de usuario gráfica, Texto, Aplicación, Chat o mensaje de texto&#10;&#10;Descripción generada automáticamente"/>
          <p:cNvPicPr preferRelativeResize="0"/>
          <p:nvPr/>
        </p:nvPicPr>
        <p:blipFill rotWithShape="1">
          <a:blip r:embed="rId6">
            <a:alphaModFix/>
          </a:blip>
          <a:srcRect/>
          <a:stretch/>
        </p:blipFill>
        <p:spPr>
          <a:xfrm>
            <a:off x="9309977" y="1506280"/>
            <a:ext cx="1648729" cy="323869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2" name="Título 1">
            <a:extLst>
              <a:ext uri="{FF2B5EF4-FFF2-40B4-BE49-F238E27FC236}">
                <a16:creationId xmlns:a16="http://schemas.microsoft.com/office/drawing/2014/main" id="{A4F51DCD-B733-2701-434A-FC20CEA6DD2A}"/>
              </a:ext>
            </a:extLst>
          </p:cNvPr>
          <p:cNvSpPr>
            <a:spLocks noGrp="1"/>
          </p:cNvSpPr>
          <p:nvPr>
            <p:ph type="title"/>
          </p:nvPr>
        </p:nvSpPr>
        <p:spPr/>
        <p:txBody>
          <a:bodyPr/>
          <a:lstStyle/>
          <a:p>
            <a:endParaRPr lang="es-CO"/>
          </a:p>
        </p:txBody>
      </p:sp>
      <p:sp>
        <p:nvSpPr>
          <p:cNvPr id="351" name="Google Shape;351;p29"/>
          <p:cNvSpPr txBox="1">
            <a:spLocks noGrp="1"/>
          </p:cNvSpPr>
          <p:nvPr>
            <p:ph idx="1"/>
          </p:nvPr>
        </p:nvSpPr>
        <p:spPr>
          <a:xfrm>
            <a:off x="636104" y="2177038"/>
            <a:ext cx="10082254" cy="4023360"/>
          </a:xfrm>
          <a:prstGeom prst="rect">
            <a:avLst/>
          </a:prstGeom>
          <a:noFill/>
          <a:ln>
            <a:noFill/>
          </a:ln>
        </p:spPr>
        <p:txBody>
          <a:bodyPr spcFirstLastPara="1" wrap="square" lIns="91425" tIns="45700" rIns="91425" bIns="45700" anchor="ctr" anchorCtr="0">
            <a:normAutofit/>
          </a:bodyPr>
          <a:lstStyle/>
          <a:p>
            <a:pPr marL="0" lvl="0" indent="0" algn="l" rtl="0">
              <a:lnSpc>
                <a:spcPct val="120000"/>
              </a:lnSpc>
              <a:spcBef>
                <a:spcPts val="0"/>
              </a:spcBef>
              <a:spcAft>
                <a:spcPts val="0"/>
              </a:spcAft>
              <a:buSzPct val="90000"/>
              <a:buNone/>
            </a:pPr>
            <a:r>
              <a:rPr lang="es-ES" b="0" dirty="0">
                <a:latin typeface="Consolas"/>
                <a:ea typeface="Consolas"/>
                <a:cs typeface="Consolas"/>
                <a:sym typeface="Consolas"/>
              </a:rPr>
              <a:t>cantidad de productos por proveedor = </a:t>
            </a:r>
            <a:r>
              <a:rPr lang="es-ES" b="0" dirty="0" err="1">
                <a:latin typeface="Consolas"/>
                <a:ea typeface="Consolas"/>
                <a:cs typeface="Consolas"/>
                <a:sym typeface="Consolas"/>
              </a:rPr>
              <a:t>calculate</a:t>
            </a:r>
            <a:r>
              <a:rPr lang="es-ES" b="0" dirty="0">
                <a:latin typeface="Consolas"/>
                <a:ea typeface="Consolas"/>
                <a:cs typeface="Consolas"/>
                <a:sym typeface="Consolas"/>
              </a:rPr>
              <a:t>(</a:t>
            </a:r>
            <a:r>
              <a:rPr lang="es-ES" b="0" dirty="0" err="1">
                <a:latin typeface="Consolas"/>
                <a:ea typeface="Consolas"/>
                <a:cs typeface="Consolas"/>
                <a:sym typeface="Consolas"/>
              </a:rPr>
              <a:t>count</a:t>
            </a:r>
            <a:r>
              <a:rPr lang="es-ES" b="0" dirty="0">
                <a:latin typeface="Consolas"/>
                <a:ea typeface="Consolas"/>
                <a:cs typeface="Consolas"/>
                <a:sym typeface="Consolas"/>
              </a:rPr>
              <a:t>(producto[</a:t>
            </a:r>
            <a:r>
              <a:rPr lang="es-ES" b="0" dirty="0" err="1">
                <a:latin typeface="Consolas"/>
                <a:ea typeface="Consolas"/>
                <a:cs typeface="Consolas"/>
                <a:sym typeface="Consolas"/>
              </a:rPr>
              <a:t>Id_Producto</a:t>
            </a:r>
            <a:r>
              <a:rPr lang="es-ES" b="0" dirty="0">
                <a:latin typeface="Consolas"/>
                <a:ea typeface="Consolas"/>
                <a:cs typeface="Consolas"/>
                <a:sym typeface="Consolas"/>
              </a:rPr>
              <a:t>]),</a:t>
            </a:r>
            <a:endParaRPr dirty="0"/>
          </a:p>
          <a:p>
            <a:pPr marL="0" lvl="0" indent="0" algn="l" rtl="0">
              <a:lnSpc>
                <a:spcPct val="120000"/>
              </a:lnSpc>
              <a:spcBef>
                <a:spcPts val="1600"/>
              </a:spcBef>
              <a:spcAft>
                <a:spcPts val="0"/>
              </a:spcAft>
              <a:buSzPct val="90000"/>
              <a:buNone/>
            </a:pPr>
            <a:r>
              <a:rPr lang="es-ES" b="0" dirty="0">
                <a:latin typeface="Consolas"/>
                <a:ea typeface="Consolas"/>
                <a:cs typeface="Consolas"/>
                <a:sym typeface="Consolas"/>
              </a:rPr>
              <a:t>producto[</a:t>
            </a:r>
            <a:r>
              <a:rPr lang="es-ES" b="0" dirty="0" err="1">
                <a:latin typeface="Consolas"/>
                <a:ea typeface="Consolas"/>
                <a:cs typeface="Consolas"/>
                <a:sym typeface="Consolas"/>
              </a:rPr>
              <a:t>Id_Proveedor</a:t>
            </a:r>
            <a:r>
              <a:rPr lang="es-ES" b="0" dirty="0">
                <a:latin typeface="Consolas"/>
                <a:ea typeface="Consolas"/>
                <a:cs typeface="Consolas"/>
                <a:sym typeface="Consolas"/>
              </a:rPr>
              <a:t>] IN {"P01", "P04"})</a:t>
            </a:r>
            <a:endParaRPr dirty="0"/>
          </a:p>
          <a:p>
            <a:pPr marL="0" lvl="0" indent="0" algn="l" rtl="0">
              <a:lnSpc>
                <a:spcPct val="120000"/>
              </a:lnSpc>
              <a:spcBef>
                <a:spcPts val="1600"/>
              </a:spcBef>
              <a:spcAft>
                <a:spcPts val="0"/>
              </a:spcAft>
              <a:buSzPct val="90000"/>
              <a:buNone/>
            </a:pPr>
            <a:endParaRPr dirty="0">
              <a:latin typeface="Consolas"/>
              <a:ea typeface="Consolas"/>
              <a:cs typeface="Consolas"/>
              <a:sym typeface="Consolas"/>
            </a:endParaRPr>
          </a:p>
          <a:p>
            <a:pPr marL="0" lvl="0" indent="0" algn="l" rtl="0">
              <a:lnSpc>
                <a:spcPct val="120000"/>
              </a:lnSpc>
              <a:spcBef>
                <a:spcPts val="1600"/>
              </a:spcBef>
              <a:spcAft>
                <a:spcPts val="0"/>
              </a:spcAft>
              <a:buSzPct val="90000"/>
              <a:buNone/>
            </a:pPr>
            <a:r>
              <a:rPr lang="es-ES" b="0" dirty="0">
                <a:latin typeface="Consolas"/>
                <a:ea typeface="Consolas"/>
                <a:cs typeface="Consolas"/>
                <a:sym typeface="Consolas"/>
              </a:rPr>
              <a:t>cantidad de productos por proveedor = </a:t>
            </a:r>
            <a:r>
              <a:rPr lang="es-ES" b="0" dirty="0" err="1">
                <a:latin typeface="Consolas"/>
                <a:ea typeface="Consolas"/>
                <a:cs typeface="Consolas"/>
                <a:sym typeface="Consolas"/>
              </a:rPr>
              <a:t>calculate</a:t>
            </a:r>
            <a:r>
              <a:rPr lang="es-ES" b="0" dirty="0">
                <a:latin typeface="Consolas"/>
                <a:ea typeface="Consolas"/>
                <a:cs typeface="Consolas"/>
                <a:sym typeface="Consolas"/>
              </a:rPr>
              <a:t>(</a:t>
            </a:r>
            <a:r>
              <a:rPr lang="es-ES" b="0" dirty="0" err="1">
                <a:latin typeface="Consolas"/>
                <a:ea typeface="Consolas"/>
                <a:cs typeface="Consolas"/>
                <a:sym typeface="Consolas"/>
              </a:rPr>
              <a:t>count</a:t>
            </a:r>
            <a:r>
              <a:rPr lang="es-ES" b="0" dirty="0">
                <a:latin typeface="Consolas"/>
                <a:ea typeface="Consolas"/>
                <a:cs typeface="Consolas"/>
                <a:sym typeface="Consolas"/>
              </a:rPr>
              <a:t>(producto[</a:t>
            </a:r>
            <a:r>
              <a:rPr lang="es-ES" b="0" dirty="0" err="1">
                <a:latin typeface="Consolas"/>
                <a:ea typeface="Consolas"/>
                <a:cs typeface="Consolas"/>
                <a:sym typeface="Consolas"/>
              </a:rPr>
              <a:t>Id_Producto</a:t>
            </a:r>
            <a:r>
              <a:rPr lang="es-ES" b="0" dirty="0">
                <a:latin typeface="Consolas"/>
                <a:ea typeface="Consolas"/>
                <a:cs typeface="Consolas"/>
                <a:sym typeface="Consolas"/>
              </a:rPr>
              <a:t>]),</a:t>
            </a:r>
            <a:endParaRPr dirty="0"/>
          </a:p>
          <a:p>
            <a:pPr marL="0" lvl="0" indent="0" algn="l" rtl="0">
              <a:lnSpc>
                <a:spcPct val="120000"/>
              </a:lnSpc>
              <a:spcBef>
                <a:spcPts val="1600"/>
              </a:spcBef>
              <a:spcAft>
                <a:spcPts val="0"/>
              </a:spcAft>
              <a:buSzPct val="90000"/>
              <a:buNone/>
            </a:pPr>
            <a:r>
              <a:rPr lang="es-ES" b="0" dirty="0">
                <a:latin typeface="Consolas"/>
                <a:ea typeface="Consolas"/>
                <a:cs typeface="Consolas"/>
                <a:sym typeface="Consolas"/>
              </a:rPr>
              <a:t>producto[</a:t>
            </a:r>
            <a:r>
              <a:rPr lang="es-ES" b="0" dirty="0" err="1">
                <a:latin typeface="Consolas"/>
                <a:ea typeface="Consolas"/>
                <a:cs typeface="Consolas"/>
                <a:sym typeface="Consolas"/>
              </a:rPr>
              <a:t>Ultimo_precio</a:t>
            </a:r>
            <a:r>
              <a:rPr lang="es-ES" b="0" dirty="0">
                <a:latin typeface="Consolas"/>
                <a:ea typeface="Consolas"/>
                <a:cs typeface="Consolas"/>
                <a:sym typeface="Consolas"/>
              </a:rPr>
              <a:t>]&gt;1000 &amp;&amp; producto[</a:t>
            </a:r>
            <a:r>
              <a:rPr lang="es-ES" b="0" dirty="0" err="1">
                <a:latin typeface="Consolas"/>
                <a:ea typeface="Consolas"/>
                <a:cs typeface="Consolas"/>
                <a:sym typeface="Consolas"/>
              </a:rPr>
              <a:t>Id_Proveedor</a:t>
            </a:r>
            <a:r>
              <a:rPr lang="es-ES" b="0" dirty="0">
                <a:latin typeface="Consolas"/>
                <a:ea typeface="Consolas"/>
                <a:cs typeface="Consolas"/>
                <a:sym typeface="Consolas"/>
              </a:rPr>
              <a:t>] = "P01")</a:t>
            </a:r>
            <a:endParaRPr dirty="0"/>
          </a:p>
          <a:p>
            <a:pPr marL="344488" lvl="0" indent="-247333" algn="l" rtl="0">
              <a:lnSpc>
                <a:spcPct val="120000"/>
              </a:lnSpc>
              <a:spcBef>
                <a:spcPts val="1600"/>
              </a:spcBef>
              <a:spcAft>
                <a:spcPts val="0"/>
              </a:spcAft>
              <a:buSzPct val="90000"/>
              <a:buNone/>
            </a:pPr>
            <a:endParaRPr b="0" dirty="0">
              <a:latin typeface="Consolas"/>
              <a:ea typeface="Consolas"/>
              <a:cs typeface="Consolas"/>
              <a:sym typeface="Consolas"/>
            </a:endParaRPr>
          </a:p>
        </p:txBody>
      </p:sp>
      <p:pic>
        <p:nvPicPr>
          <p:cNvPr id="352" name="Google Shape;352;p29" descr="Gráfico, Gráfico circular&#10;&#10;Descripción generada automáticamente"/>
          <p:cNvPicPr preferRelativeResize="0"/>
          <p:nvPr/>
        </p:nvPicPr>
        <p:blipFill rotWithShape="1">
          <a:blip r:embed="rId3">
            <a:alphaModFix/>
          </a:blip>
          <a:srcRect/>
          <a:stretch/>
        </p:blipFill>
        <p:spPr>
          <a:xfrm>
            <a:off x="7442200" y="2311400"/>
            <a:ext cx="4386262" cy="272573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Una cortina de colores&#10;&#10;Descripción generada automáticamente con confianza media">
            <a:extLst>
              <a:ext uri="{FF2B5EF4-FFF2-40B4-BE49-F238E27FC236}">
                <a16:creationId xmlns:a16="http://schemas.microsoft.com/office/drawing/2014/main" id="{2B55A833-0542-1404-0A9C-D48437C43E97}"/>
              </a:ext>
            </a:extLst>
          </p:cNvPr>
          <p:cNvPicPr>
            <a:picLocks noChangeAspect="1"/>
          </p:cNvPicPr>
          <p:nvPr/>
        </p:nvPicPr>
        <p:blipFill rotWithShape="1">
          <a:blip r:embed="rId2"/>
          <a:srcRect l="15489" r="1424" b="1"/>
          <a:stretch/>
        </p:blipFill>
        <p:spPr>
          <a:xfrm>
            <a:off x="4075043" y="10"/>
            <a:ext cx="8111272" cy="6857990"/>
          </a:xfrm>
          <a:prstGeom prst="rect">
            <a:avLst/>
          </a:prstGeom>
        </p:spPr>
      </p:pic>
      <p:sp>
        <p:nvSpPr>
          <p:cNvPr id="19" name="Rectangle 18">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uadroTexto 3">
            <a:extLst>
              <a:ext uri="{FF2B5EF4-FFF2-40B4-BE49-F238E27FC236}">
                <a16:creationId xmlns:a16="http://schemas.microsoft.com/office/drawing/2014/main" id="{4C3682D7-1CC6-D27D-62AF-7B336D5F7C4A}"/>
              </a:ext>
            </a:extLst>
          </p:cNvPr>
          <p:cNvSpPr txBox="1"/>
          <p:nvPr/>
        </p:nvSpPr>
        <p:spPr>
          <a:xfrm>
            <a:off x="6799988" y="4012159"/>
            <a:ext cx="2690417" cy="1107996"/>
          </a:xfrm>
          <a:prstGeom prst="rect">
            <a:avLst/>
          </a:prstGeom>
          <a:noFill/>
        </p:spPr>
        <p:txBody>
          <a:bodyPr wrap="none" rtlCol="0">
            <a:spAutoFit/>
          </a:bodyPr>
          <a:lstStyle/>
          <a:p>
            <a:r>
              <a:rPr lang="es-CO" sz="6600" dirty="0">
                <a:solidFill>
                  <a:schemeClr val="bg1"/>
                </a:solidFill>
              </a:rPr>
              <a:t>Gracias</a:t>
            </a:r>
          </a:p>
        </p:txBody>
      </p:sp>
    </p:spTree>
    <p:extLst>
      <p:ext uri="{BB962C8B-B14F-4D97-AF65-F5344CB8AC3E}">
        <p14:creationId xmlns:p14="http://schemas.microsoft.com/office/powerpoint/2010/main" val="2989293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
          <p:cNvPicPr preferRelativeResize="0"/>
          <p:nvPr/>
        </p:nvPicPr>
        <p:blipFill rotWithShape="1">
          <a:blip r:embed="rId3">
            <a:alphaModFix/>
          </a:blip>
          <a:srcRect/>
          <a:stretch/>
        </p:blipFill>
        <p:spPr>
          <a:xfrm>
            <a:off x="2831794" y="2105202"/>
            <a:ext cx="9360205" cy="4752798"/>
          </a:xfrm>
          <a:prstGeom prst="rect">
            <a:avLst/>
          </a:prstGeom>
          <a:noFill/>
          <a:ln>
            <a:noFill/>
          </a:ln>
        </p:spPr>
      </p:pic>
      <p:pic>
        <p:nvPicPr>
          <p:cNvPr id="127" name="Google Shape;127;p2"/>
          <p:cNvPicPr preferRelativeResize="0"/>
          <p:nvPr/>
        </p:nvPicPr>
        <p:blipFill rotWithShape="1">
          <a:blip r:embed="rId4">
            <a:alphaModFix/>
          </a:blip>
          <a:srcRect/>
          <a:stretch/>
        </p:blipFill>
        <p:spPr>
          <a:xfrm>
            <a:off x="0" y="0"/>
            <a:ext cx="12189867" cy="6858000"/>
          </a:xfrm>
          <a:prstGeom prst="rect">
            <a:avLst/>
          </a:prstGeom>
          <a:noFill/>
          <a:ln>
            <a:noFill/>
          </a:ln>
        </p:spPr>
      </p:pic>
      <p:sp>
        <p:nvSpPr>
          <p:cNvPr id="128" name="Google Shape;128;p2"/>
          <p:cNvSpPr/>
          <p:nvPr/>
        </p:nvSpPr>
        <p:spPr>
          <a:xfrm>
            <a:off x="0" y="0"/>
            <a:ext cx="964174"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962042" y="0"/>
            <a:ext cx="45719"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0" y="0"/>
            <a:ext cx="12192000" cy="6858000"/>
          </a:xfrm>
          <a:prstGeom prst="rect">
            <a:avLst/>
          </a:prstGeom>
          <a:solidFill>
            <a:srgbClr val="2F46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3" name="Google Shape;133;p2"/>
          <p:cNvPicPr preferRelativeResize="0"/>
          <p:nvPr/>
        </p:nvPicPr>
        <p:blipFill rotWithShape="1">
          <a:blip r:embed="rId4">
            <a:alphaModFix/>
          </a:blip>
          <a:srcRect/>
          <a:stretch/>
        </p:blipFill>
        <p:spPr>
          <a:xfrm>
            <a:off x="1067" y="0"/>
            <a:ext cx="12189867" cy="6858000"/>
          </a:xfrm>
          <a:prstGeom prst="rect">
            <a:avLst/>
          </a:prstGeom>
          <a:solidFill>
            <a:srgbClr val="35503F"/>
          </a:solidFill>
          <a:ln>
            <a:noFill/>
          </a:ln>
        </p:spPr>
      </p:pic>
      <p:sp>
        <p:nvSpPr>
          <p:cNvPr id="134" name="Google Shape;134;p2"/>
          <p:cNvSpPr/>
          <p:nvPr/>
        </p:nvSpPr>
        <p:spPr>
          <a:xfrm>
            <a:off x="477012" y="480060"/>
            <a:ext cx="11237976" cy="5897880"/>
          </a:xfrm>
          <a:prstGeom prst="rect">
            <a:avLst/>
          </a:prstGeom>
          <a:solidFill>
            <a:srgbClr val="FFFFFF"/>
          </a:solidFill>
          <a:ln w="22225" cap="flat" cmpd="sng">
            <a:solidFill>
              <a:srgbClr val="FEEB6C"/>
            </a:solidFill>
            <a:prstDash val="solid"/>
            <a:miter lim="800000"/>
            <a:headEnd type="none" w="sm" len="sm"/>
            <a:tailEnd type="none" w="sm" len="sm"/>
          </a:ln>
          <a:effectLst>
            <a:outerShdw blurRad="762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 name="Título 3">
            <a:extLst>
              <a:ext uri="{FF2B5EF4-FFF2-40B4-BE49-F238E27FC236}">
                <a16:creationId xmlns:a16="http://schemas.microsoft.com/office/drawing/2014/main" id="{ED3C8476-CC8A-D958-01E4-3B26BB778AF7}"/>
              </a:ext>
            </a:extLst>
          </p:cNvPr>
          <p:cNvSpPr>
            <a:spLocks noGrp="1"/>
          </p:cNvSpPr>
          <p:nvPr>
            <p:ph type="title"/>
          </p:nvPr>
        </p:nvSpPr>
        <p:spPr/>
        <p:txBody>
          <a:bodyPr/>
          <a:lstStyle/>
          <a:p>
            <a:endParaRPr lang="es-CO"/>
          </a:p>
        </p:txBody>
      </p:sp>
      <p:sp>
        <p:nvSpPr>
          <p:cNvPr id="5" name="Marcador de contenido 4">
            <a:extLst>
              <a:ext uri="{FF2B5EF4-FFF2-40B4-BE49-F238E27FC236}">
                <a16:creationId xmlns:a16="http://schemas.microsoft.com/office/drawing/2014/main" id="{C3A1A3F9-AF1A-4676-EA39-CE10E70D4440}"/>
              </a:ext>
            </a:extLst>
          </p:cNvPr>
          <p:cNvSpPr>
            <a:spLocks noGrp="1"/>
          </p:cNvSpPr>
          <p:nvPr>
            <p:ph idx="1"/>
          </p:nvPr>
        </p:nvSpPr>
        <p:spPr/>
        <p:txBody>
          <a:bodyPr/>
          <a:lstStyle/>
          <a:p>
            <a:endParaRPr lang="es-CO"/>
          </a:p>
        </p:txBody>
      </p:sp>
      <p:pic>
        <p:nvPicPr>
          <p:cNvPr id="136" name="Google Shape;136;p2" descr="Conceptual graphic of the tasks in this module."/>
          <p:cNvPicPr preferRelativeResize="0"/>
          <p:nvPr/>
        </p:nvPicPr>
        <p:blipFill rotWithShape="1">
          <a:blip r:embed="rId5">
            <a:alphaModFix/>
          </a:blip>
          <a:srcRect/>
          <a:stretch/>
        </p:blipFill>
        <p:spPr>
          <a:xfrm>
            <a:off x="815205" y="1282146"/>
            <a:ext cx="10708404" cy="429370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rtl="0">
              <a:lnSpc>
                <a:spcPct val="90000"/>
              </a:lnSpc>
              <a:spcBef>
                <a:spcPts val="0"/>
              </a:spcBef>
              <a:spcAft>
                <a:spcPts val="0"/>
              </a:spcAft>
              <a:buClr>
                <a:schemeClr val="lt1"/>
              </a:buClr>
              <a:buSzPts val="3400"/>
              <a:buFont typeface="Arial"/>
              <a:buNone/>
            </a:pPr>
            <a:r>
              <a:rPr lang="es-ES" dirty="0">
                <a:solidFill>
                  <a:schemeClr val="tx1"/>
                </a:solidFill>
              </a:rPr>
              <a:t>Objetivos</a:t>
            </a:r>
            <a:endParaRPr dirty="0">
              <a:solidFill>
                <a:schemeClr val="tx1"/>
              </a:solidFill>
            </a:endParaRPr>
          </a:p>
        </p:txBody>
      </p:sp>
      <p:sp>
        <p:nvSpPr>
          <p:cNvPr id="142" name="Google Shape;142;p3"/>
          <p:cNvSpPr txBox="1">
            <a:spLocks noGrp="1"/>
          </p:cNvSpPr>
          <p:nvPr>
            <p:ph idx="1"/>
          </p:nvPr>
        </p:nvSpPr>
        <p:spPr>
          <a:xfrm>
            <a:off x="1066800" y="1662871"/>
            <a:ext cx="10058400" cy="1673434"/>
          </a:xfrm>
          <a:prstGeom prst="rect">
            <a:avLst/>
          </a:prstGeom>
          <a:noFill/>
          <a:ln>
            <a:noFill/>
          </a:ln>
        </p:spPr>
        <p:txBody>
          <a:bodyPr spcFirstLastPara="1" wrap="square" lIns="339600" tIns="142825" rIns="0" bIns="142825" anchor="ctr" anchorCtr="0">
            <a:spAutoFit/>
          </a:bodyPr>
          <a:lstStyle/>
          <a:p>
            <a:pPr marL="0" marR="0" lvl="0" indent="-114300" algn="just" rtl="0">
              <a:lnSpc>
                <a:spcPct val="100000"/>
              </a:lnSpc>
              <a:spcBef>
                <a:spcPts val="0"/>
              </a:spcBef>
              <a:spcAft>
                <a:spcPts val="0"/>
              </a:spcAft>
              <a:buClr>
                <a:schemeClr val="lt1"/>
              </a:buClr>
              <a:buSzPts val="1800"/>
              <a:buFont typeface="Noto Sans Symbols"/>
              <a:buChar char="●"/>
            </a:pPr>
            <a:r>
              <a:rPr lang="es-ES" sz="1800" b="0" i="0" u="none" strike="noStrike" cap="none" dirty="0">
                <a:solidFill>
                  <a:schemeClr val="tx1"/>
                </a:solidFill>
                <a:latin typeface="Quattrocento Sans"/>
                <a:ea typeface="Quattrocento Sans"/>
                <a:cs typeface="Quattrocento Sans"/>
                <a:sym typeface="Quattrocento Sans"/>
              </a:rPr>
              <a:t>Describir la estructura de un modelo de Power BI Desktop.</a:t>
            </a:r>
            <a:endParaRPr dirty="0">
              <a:solidFill>
                <a:schemeClr val="tx1"/>
              </a:solidFill>
            </a:endParaRPr>
          </a:p>
          <a:p>
            <a:pPr marL="0" marR="0" lvl="0" indent="-114300" algn="just" rtl="0">
              <a:lnSpc>
                <a:spcPct val="100000"/>
              </a:lnSpc>
              <a:spcBef>
                <a:spcPts val="0"/>
              </a:spcBef>
              <a:spcAft>
                <a:spcPts val="0"/>
              </a:spcAft>
              <a:buClr>
                <a:schemeClr val="lt1"/>
              </a:buClr>
              <a:buSzPts val="1800"/>
              <a:buFont typeface="Noto Sans Symbols"/>
              <a:buChar char="●"/>
            </a:pPr>
            <a:r>
              <a:rPr lang="es-ES" sz="1800" b="0" i="0" u="none" strike="noStrike" cap="none" dirty="0">
                <a:solidFill>
                  <a:schemeClr val="tx1"/>
                </a:solidFill>
                <a:latin typeface="Quattrocento Sans"/>
                <a:ea typeface="Quattrocento Sans"/>
                <a:cs typeface="Quattrocento Sans"/>
                <a:sym typeface="Quattrocento Sans"/>
              </a:rPr>
              <a:t>Explicar los conceptos básicos del diseño de esquemas en estrella.</a:t>
            </a:r>
            <a:endParaRPr dirty="0">
              <a:solidFill>
                <a:schemeClr val="tx1"/>
              </a:solidFill>
            </a:endParaRPr>
          </a:p>
          <a:p>
            <a:pPr marL="0" marR="0" lvl="0" indent="-114300" algn="just" rtl="0">
              <a:lnSpc>
                <a:spcPct val="100000"/>
              </a:lnSpc>
              <a:spcBef>
                <a:spcPts val="0"/>
              </a:spcBef>
              <a:spcAft>
                <a:spcPts val="0"/>
              </a:spcAft>
              <a:buClr>
                <a:schemeClr val="lt1"/>
              </a:buClr>
              <a:buSzPts val="1800"/>
              <a:buFont typeface="Noto Sans Symbols"/>
              <a:buChar char="●"/>
            </a:pPr>
            <a:r>
              <a:rPr lang="es-ES" sz="1800" b="0" i="0" u="none" strike="noStrike" cap="none" dirty="0" err="1">
                <a:solidFill>
                  <a:schemeClr val="tx1"/>
                </a:solidFill>
                <a:latin typeface="Quattrocento Sans"/>
                <a:ea typeface="Quattrocento Sans"/>
                <a:cs typeface="Quattrocento Sans"/>
                <a:sym typeface="Quattrocento Sans"/>
              </a:rPr>
              <a:t>DefinIr</a:t>
            </a:r>
            <a:r>
              <a:rPr lang="es-ES" sz="1800" b="0" i="0" u="none" strike="noStrike" cap="none" dirty="0">
                <a:solidFill>
                  <a:schemeClr val="tx1"/>
                </a:solidFill>
                <a:latin typeface="Quattrocento Sans"/>
                <a:ea typeface="Quattrocento Sans"/>
                <a:cs typeface="Quattrocento Sans"/>
                <a:sym typeface="Quattrocento Sans"/>
              </a:rPr>
              <a:t> el término consulta analítica y sus fases.</a:t>
            </a:r>
            <a:endParaRPr dirty="0">
              <a:solidFill>
                <a:schemeClr val="tx1"/>
              </a:solidFill>
            </a:endParaRPr>
          </a:p>
          <a:p>
            <a:pPr marL="0" marR="0" lvl="0" indent="-114300" algn="just" rtl="0">
              <a:lnSpc>
                <a:spcPct val="100000"/>
              </a:lnSpc>
              <a:spcBef>
                <a:spcPts val="0"/>
              </a:spcBef>
              <a:spcAft>
                <a:spcPts val="0"/>
              </a:spcAft>
              <a:buClr>
                <a:schemeClr val="lt1"/>
              </a:buClr>
              <a:buSzPts val="1800"/>
              <a:buFont typeface="Noto Sans Symbols"/>
              <a:buChar char="●"/>
            </a:pPr>
            <a:r>
              <a:rPr lang="es-ES" sz="1800" b="0" i="0" u="none" strike="noStrike" cap="none" dirty="0" err="1">
                <a:solidFill>
                  <a:schemeClr val="tx1"/>
                </a:solidFill>
                <a:latin typeface="Quattrocento Sans"/>
                <a:ea typeface="Quattrocento Sans"/>
                <a:cs typeface="Quattrocento Sans"/>
                <a:sym typeface="Quattrocento Sans"/>
              </a:rPr>
              <a:t>DescribIr</a:t>
            </a:r>
            <a:r>
              <a:rPr lang="es-ES" sz="1800" b="0" i="0" u="none" strike="noStrike" cap="none" dirty="0">
                <a:solidFill>
                  <a:schemeClr val="tx1"/>
                </a:solidFill>
                <a:latin typeface="Quattrocento Sans"/>
                <a:ea typeface="Quattrocento Sans"/>
                <a:cs typeface="Quattrocento Sans"/>
                <a:sym typeface="Quattrocento Sans"/>
              </a:rPr>
              <a:t> cómo se pueden utilizar los campos para configurar un objeto visual de informe, que luego genera una consulta analítica.</a:t>
            </a:r>
            <a:endParaRPr dirty="0">
              <a:solidFill>
                <a:schemeClr val="tx1"/>
              </a:solidFill>
            </a:endParaRPr>
          </a:p>
        </p:txBody>
      </p:sp>
      <p:pic>
        <p:nvPicPr>
          <p:cNvPr id="143" name="Google Shape;143;p3" descr="Interfaz de usuario gráfica, Aplicación&#10;&#10;Descripción generada automáticamente"/>
          <p:cNvPicPr preferRelativeResize="0"/>
          <p:nvPr/>
        </p:nvPicPr>
        <p:blipFill rotWithShape="1">
          <a:blip r:embed="rId3">
            <a:alphaModFix/>
          </a:blip>
          <a:srcRect/>
          <a:stretch/>
        </p:blipFill>
        <p:spPr>
          <a:xfrm>
            <a:off x="3697357" y="3521696"/>
            <a:ext cx="4368214" cy="291070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4"/>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3400"/>
              <a:buFont typeface="Arial"/>
              <a:buNone/>
            </a:pPr>
            <a:r>
              <a:rPr lang="es-ES" b="1"/>
              <a:t>Conectarse a fuentes de datos</a:t>
            </a:r>
            <a:br>
              <a:rPr lang="es-ES" b="1"/>
            </a:br>
            <a:endParaRPr/>
          </a:p>
        </p:txBody>
      </p:sp>
      <p:sp>
        <p:nvSpPr>
          <p:cNvPr id="149" name="Google Shape;149;p4"/>
          <p:cNvSpPr txBox="1">
            <a:spLocks noGrp="1"/>
          </p:cNvSpPr>
          <p:nvPr>
            <p:ph idx="1"/>
          </p:nvPr>
        </p:nvSpPr>
        <p:spPr>
          <a:xfrm>
            <a:off x="1036320" y="1311965"/>
            <a:ext cx="10119360" cy="4557129"/>
          </a:xfrm>
          <a:prstGeom prst="rect">
            <a:avLst/>
          </a:prstGeom>
          <a:noFill/>
          <a:ln>
            <a:noFill/>
          </a:ln>
        </p:spPr>
        <p:txBody>
          <a:bodyPr spcFirstLastPara="1" wrap="square" lIns="91425" tIns="45700" rIns="91425" bIns="45700" anchor="ctr" anchorCtr="0">
            <a:noAutofit/>
          </a:bodyPr>
          <a:lstStyle/>
          <a:p>
            <a:pPr marL="0" lvl="0" indent="0" algn="l" rtl="0">
              <a:lnSpc>
                <a:spcPct val="120000"/>
              </a:lnSpc>
              <a:spcBef>
                <a:spcPts val="0"/>
              </a:spcBef>
              <a:spcAft>
                <a:spcPts val="0"/>
              </a:spcAft>
              <a:buSzPct val="90000"/>
              <a:buNone/>
            </a:pPr>
            <a:r>
              <a:rPr lang="es-ES" sz="1400" dirty="0"/>
              <a:t>El modelado de datos se da por la necesidad de conectarse a  múltiples fuentes de datos</a:t>
            </a:r>
            <a:endParaRPr sz="1400" dirty="0"/>
          </a:p>
          <a:p>
            <a:pPr marL="0" lvl="0" indent="0" algn="l" rtl="0">
              <a:lnSpc>
                <a:spcPct val="120000"/>
              </a:lnSpc>
              <a:spcBef>
                <a:spcPts val="1600"/>
              </a:spcBef>
              <a:spcAft>
                <a:spcPts val="0"/>
              </a:spcAft>
              <a:buSzPct val="90000"/>
              <a:buNone/>
            </a:pPr>
            <a:r>
              <a:rPr lang="es-ES" sz="1400" dirty="0"/>
              <a:t>Tareas del modelado:</a:t>
            </a:r>
            <a:endParaRPr sz="1400" dirty="0"/>
          </a:p>
          <a:p>
            <a:pPr marL="344488" lvl="0" indent="-344488" algn="l" rtl="0">
              <a:lnSpc>
                <a:spcPct val="120000"/>
              </a:lnSpc>
              <a:spcBef>
                <a:spcPts val="1600"/>
              </a:spcBef>
              <a:spcAft>
                <a:spcPts val="0"/>
              </a:spcAft>
              <a:buSzPct val="90000"/>
              <a:buChar char="▪"/>
            </a:pPr>
            <a:r>
              <a:rPr lang="es-ES" sz="1400" dirty="0"/>
              <a:t>Crea relaciones entre fuentes de datos</a:t>
            </a:r>
            <a:endParaRPr sz="1400" dirty="0"/>
          </a:p>
          <a:p>
            <a:pPr marL="344488" lvl="0" indent="-344488" algn="l" rtl="0">
              <a:lnSpc>
                <a:spcPct val="120000"/>
              </a:lnSpc>
              <a:spcBef>
                <a:spcPts val="1600"/>
              </a:spcBef>
              <a:spcAft>
                <a:spcPts val="0"/>
              </a:spcAft>
              <a:buSzPct val="90000"/>
              <a:buChar char="▪"/>
            </a:pPr>
            <a:r>
              <a:rPr lang="es-ES" sz="1400" dirty="0"/>
              <a:t>Crea un nuevo campo con columnas calculadas</a:t>
            </a:r>
            <a:endParaRPr sz="1400" dirty="0"/>
          </a:p>
          <a:p>
            <a:pPr marL="344488" lvl="0" indent="-344488" algn="l" rtl="0">
              <a:lnSpc>
                <a:spcPct val="120000"/>
              </a:lnSpc>
              <a:spcBef>
                <a:spcPts val="1600"/>
              </a:spcBef>
              <a:spcAft>
                <a:spcPts val="0"/>
              </a:spcAft>
              <a:buSzPct val="90000"/>
              <a:buChar char="▪"/>
            </a:pPr>
            <a:r>
              <a:rPr lang="es-ES" sz="1400" dirty="0"/>
              <a:t>Optimizar datos ocultando campos y ordenando datos de visualización</a:t>
            </a:r>
            <a:endParaRPr sz="1400" dirty="0"/>
          </a:p>
          <a:p>
            <a:pPr marL="344488" lvl="0" indent="-344488" algn="l" rtl="0">
              <a:lnSpc>
                <a:spcPct val="120000"/>
              </a:lnSpc>
              <a:spcBef>
                <a:spcPts val="1600"/>
              </a:spcBef>
              <a:spcAft>
                <a:spcPts val="0"/>
              </a:spcAft>
              <a:buSzPct val="90000"/>
              <a:buChar char="▪"/>
            </a:pPr>
            <a:r>
              <a:rPr lang="es-ES" sz="1400" dirty="0"/>
              <a:t>Crear una medida para realizar cálculos en sus datos</a:t>
            </a:r>
            <a:endParaRPr sz="1400" dirty="0"/>
          </a:p>
          <a:p>
            <a:pPr marL="344488" lvl="0" indent="-344488" algn="l" rtl="0">
              <a:lnSpc>
                <a:spcPct val="120000"/>
              </a:lnSpc>
              <a:spcBef>
                <a:spcPts val="1600"/>
              </a:spcBef>
              <a:spcAft>
                <a:spcPts val="0"/>
              </a:spcAft>
              <a:buSzPct val="90000"/>
              <a:buChar char="▪"/>
            </a:pPr>
            <a:r>
              <a:rPr lang="es-ES" sz="1400" dirty="0"/>
              <a:t>Usar una tabla calculada para crear una relación entre dos tablas</a:t>
            </a:r>
            <a:endParaRPr sz="1400" dirty="0"/>
          </a:p>
          <a:p>
            <a:pPr marL="344488" lvl="0" indent="-344488" algn="l" rtl="0">
              <a:lnSpc>
                <a:spcPct val="120000"/>
              </a:lnSpc>
              <a:spcBef>
                <a:spcPts val="1600"/>
              </a:spcBef>
              <a:spcAft>
                <a:spcPts val="0"/>
              </a:spcAft>
              <a:buSzPct val="90000"/>
              <a:buChar char="▪"/>
            </a:pPr>
            <a:r>
              <a:rPr lang="es-ES" sz="1400" dirty="0"/>
              <a:t>Formatear datos basados en tiempo para que pueda profundizar para obtener más detalles</a:t>
            </a:r>
            <a:endParaRPr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5"/>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3400"/>
              <a:buFont typeface="Quattrocento Sans"/>
              <a:buNone/>
            </a:pPr>
            <a:r>
              <a:rPr lang="es-ES" b="1" i="0">
                <a:latin typeface="Quattrocento Sans"/>
                <a:ea typeface="Quattrocento Sans"/>
                <a:cs typeface="Quattrocento Sans"/>
                <a:sym typeface="Quattrocento Sans"/>
              </a:rPr>
              <a:t>Diseño de esquema en estrella</a:t>
            </a:r>
            <a:br>
              <a:rPr lang="es-ES" b="1" i="0">
                <a:latin typeface="Quattrocento Sans"/>
                <a:ea typeface="Quattrocento Sans"/>
                <a:cs typeface="Quattrocento Sans"/>
                <a:sym typeface="Quattrocento Sans"/>
              </a:rPr>
            </a:br>
            <a:endParaRPr/>
          </a:p>
        </p:txBody>
      </p:sp>
      <p:sp>
        <p:nvSpPr>
          <p:cNvPr id="155" name="Google Shape;155;p5"/>
          <p:cNvSpPr txBox="1">
            <a:spLocks noGrp="1"/>
          </p:cNvSpPr>
          <p:nvPr>
            <p:ph idx="1"/>
          </p:nvPr>
        </p:nvSpPr>
        <p:spPr>
          <a:prstGeom prst="rect">
            <a:avLst/>
          </a:prstGeom>
          <a:noFill/>
          <a:ln>
            <a:noFill/>
          </a:ln>
        </p:spPr>
        <p:txBody>
          <a:bodyPr spcFirstLastPara="1" wrap="square" lIns="91425" tIns="45700" rIns="91425" bIns="45700" anchor="ctr" anchorCtr="0">
            <a:normAutofit/>
          </a:bodyPr>
          <a:lstStyle/>
          <a:p>
            <a:pPr marL="344488" lvl="0" indent="-344488" algn="l" rtl="0">
              <a:lnSpc>
                <a:spcPct val="120000"/>
              </a:lnSpc>
              <a:spcBef>
                <a:spcPts val="0"/>
              </a:spcBef>
              <a:spcAft>
                <a:spcPts val="0"/>
              </a:spcAft>
              <a:buSzPct val="90000"/>
              <a:buChar char="▪"/>
            </a:pPr>
            <a:r>
              <a:rPr lang="es-ES" b="0" i="0" dirty="0">
                <a:latin typeface="Quattrocento Sans"/>
                <a:ea typeface="Quattrocento Sans"/>
                <a:cs typeface="Quattrocento Sans"/>
                <a:sym typeface="Quattrocento Sans"/>
              </a:rPr>
              <a:t>No es usual que un modelo de datos de Power BI esté compuesto por una sola tabla. </a:t>
            </a:r>
            <a:endParaRPr dirty="0"/>
          </a:p>
          <a:p>
            <a:pPr marL="344488" lvl="0" indent="-344488" algn="l" rtl="0">
              <a:lnSpc>
                <a:spcPct val="120000"/>
              </a:lnSpc>
              <a:spcBef>
                <a:spcPts val="1600"/>
              </a:spcBef>
              <a:spcAft>
                <a:spcPts val="0"/>
              </a:spcAft>
              <a:buSzPct val="90000"/>
              <a:buChar char="▪"/>
            </a:pPr>
            <a:r>
              <a:rPr lang="es-ES" b="0" i="0" dirty="0">
                <a:latin typeface="Quattrocento Sans"/>
                <a:ea typeface="Quattrocento Sans"/>
                <a:cs typeface="Quattrocento Sans"/>
                <a:sym typeface="Quattrocento Sans"/>
              </a:rPr>
              <a:t>Un modelo de una sola tabla puede ser un diseño simple, quizás uno que sea adecuado para una tarea de exploración de datos o una prueba de concepto, pero no uno que sea un diseño de modelo óptimo. </a:t>
            </a:r>
            <a:endParaRPr dirty="0"/>
          </a:p>
          <a:p>
            <a:pPr marL="344488" lvl="0" indent="-344488" algn="l" rtl="0">
              <a:lnSpc>
                <a:spcPct val="120000"/>
              </a:lnSpc>
              <a:spcBef>
                <a:spcPts val="1600"/>
              </a:spcBef>
              <a:spcAft>
                <a:spcPts val="0"/>
              </a:spcAft>
              <a:buSzPct val="90000"/>
              <a:buChar char="▪"/>
            </a:pPr>
            <a:r>
              <a:rPr lang="es-ES" b="0" i="0" dirty="0">
                <a:latin typeface="Quattrocento Sans"/>
                <a:ea typeface="Quattrocento Sans"/>
                <a:cs typeface="Quattrocento Sans"/>
                <a:sym typeface="Quattrocento Sans"/>
              </a:rPr>
              <a:t>Un diseño de modelo óptimo se adhiere a los principios de diseño de </a:t>
            </a:r>
            <a:r>
              <a:rPr lang="es-ES" b="0" i="1" dirty="0">
                <a:latin typeface="Quattrocento Sans"/>
                <a:ea typeface="Quattrocento Sans"/>
                <a:cs typeface="Quattrocento Sans"/>
                <a:sym typeface="Quattrocento Sans"/>
              </a:rPr>
              <a:t>esquemas en estrella</a:t>
            </a:r>
            <a:r>
              <a:rPr lang="es-ES" b="0" i="0" dirty="0">
                <a:latin typeface="Quattrocento Sans"/>
                <a:ea typeface="Quattrocento Sans"/>
                <a:cs typeface="Quattrocento Sans"/>
                <a:sym typeface="Quattrocento Sans"/>
              </a:rPr>
              <a:t> . </a:t>
            </a:r>
            <a:endParaRPr dirty="0"/>
          </a:p>
          <a:p>
            <a:pPr marL="344488" lvl="0" indent="-344488" algn="l" rtl="0">
              <a:lnSpc>
                <a:spcPct val="120000"/>
              </a:lnSpc>
              <a:spcBef>
                <a:spcPts val="1600"/>
              </a:spcBef>
              <a:spcAft>
                <a:spcPts val="0"/>
              </a:spcAft>
              <a:buSzPct val="90000"/>
              <a:buChar char="▪"/>
            </a:pPr>
            <a:r>
              <a:rPr lang="es-ES" b="0" i="0" dirty="0">
                <a:latin typeface="Quattrocento Sans"/>
                <a:ea typeface="Quattrocento Sans"/>
                <a:cs typeface="Quattrocento Sans"/>
                <a:sym typeface="Quattrocento Sans"/>
              </a:rPr>
              <a:t>El esquema en estrella se refiere a un enfoque de diseño que suelen utilizar los diseñadores de almacenes de datos relacionales porque presenta una estructura fácil de usar y admite consultas analíticas de alto rendimiento.</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4" name="Título 3">
            <a:extLst>
              <a:ext uri="{FF2B5EF4-FFF2-40B4-BE49-F238E27FC236}">
                <a16:creationId xmlns:a16="http://schemas.microsoft.com/office/drawing/2014/main" id="{5FA519CD-32E2-9A26-A255-1BA4D9A48005}"/>
              </a:ext>
            </a:extLst>
          </p:cNvPr>
          <p:cNvSpPr>
            <a:spLocks noGrp="1"/>
          </p:cNvSpPr>
          <p:nvPr>
            <p:ph type="title"/>
          </p:nvPr>
        </p:nvSpPr>
        <p:spPr/>
        <p:txBody>
          <a:bodyPr/>
          <a:lstStyle/>
          <a:p>
            <a:endParaRPr lang="es-CO"/>
          </a:p>
        </p:txBody>
      </p:sp>
      <p:sp>
        <p:nvSpPr>
          <p:cNvPr id="5" name="Marcador de contenido 4">
            <a:extLst>
              <a:ext uri="{FF2B5EF4-FFF2-40B4-BE49-F238E27FC236}">
                <a16:creationId xmlns:a16="http://schemas.microsoft.com/office/drawing/2014/main" id="{BD8349DB-ECFE-ABD0-F017-07CAC5B9097A}"/>
              </a:ext>
            </a:extLst>
          </p:cNvPr>
          <p:cNvSpPr>
            <a:spLocks noGrp="1"/>
          </p:cNvSpPr>
          <p:nvPr>
            <p:ph idx="1"/>
          </p:nvPr>
        </p:nvSpPr>
        <p:spPr/>
        <p:txBody>
          <a:bodyPr/>
          <a:lstStyle/>
          <a:p>
            <a:endParaRPr lang="es-CO"/>
          </a:p>
        </p:txBody>
      </p:sp>
      <p:pic>
        <p:nvPicPr>
          <p:cNvPr id="162" name="Google Shape;162;p6" descr="Tabla de hechos - Wikipedia, la enciclopedia libre"/>
          <p:cNvPicPr preferRelativeResize="0"/>
          <p:nvPr/>
        </p:nvPicPr>
        <p:blipFill rotWithShape="1">
          <a:blip r:embed="rId3">
            <a:alphaModFix/>
          </a:blip>
          <a:srcRect/>
          <a:stretch/>
        </p:blipFill>
        <p:spPr>
          <a:xfrm>
            <a:off x="6683711" y="2257830"/>
            <a:ext cx="4316820" cy="3552127"/>
          </a:xfrm>
          <a:prstGeom prst="rect">
            <a:avLst/>
          </a:prstGeom>
          <a:noFill/>
          <a:ln>
            <a:noFill/>
          </a:ln>
        </p:spPr>
      </p:pic>
      <p:pic>
        <p:nvPicPr>
          <p:cNvPr id="163" name="Google Shape;163;p6" descr="Conceptual star schema"/>
          <p:cNvPicPr preferRelativeResize="0"/>
          <p:nvPr/>
        </p:nvPicPr>
        <p:blipFill rotWithShape="1">
          <a:blip r:embed="rId4">
            <a:alphaModFix/>
          </a:blip>
          <a:srcRect/>
          <a:stretch/>
        </p:blipFill>
        <p:spPr>
          <a:xfrm>
            <a:off x="947456" y="2257830"/>
            <a:ext cx="5169995" cy="3650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3400"/>
              <a:buFont typeface="Quattrocento Sans"/>
              <a:buNone/>
            </a:pPr>
            <a:r>
              <a:rPr lang="es-ES" b="1" i="0">
                <a:latin typeface="Quattrocento Sans"/>
                <a:ea typeface="Quattrocento Sans"/>
                <a:cs typeface="Quattrocento Sans"/>
                <a:sym typeface="Quattrocento Sans"/>
              </a:rPr>
              <a:t>Tablas de hechos</a:t>
            </a:r>
            <a:endParaRPr/>
          </a:p>
        </p:txBody>
      </p:sp>
      <p:sp>
        <p:nvSpPr>
          <p:cNvPr id="169" name="Google Shape;169;p7"/>
          <p:cNvSpPr txBox="1">
            <a:spLocks noGrp="1"/>
          </p:cNvSpPr>
          <p:nvPr>
            <p:ph idx="1"/>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20000"/>
              </a:lnSpc>
              <a:spcBef>
                <a:spcPts val="0"/>
              </a:spcBef>
              <a:spcAft>
                <a:spcPts val="0"/>
              </a:spcAft>
              <a:buSzPts val="1800"/>
              <a:buNone/>
            </a:pPr>
            <a:r>
              <a:rPr lang="es-ES" b="0" i="0" dirty="0">
                <a:latin typeface="Quattrocento Sans"/>
                <a:ea typeface="Quattrocento Sans"/>
                <a:cs typeface="Quattrocento Sans"/>
                <a:sym typeface="Quattrocento Sans"/>
              </a:rPr>
              <a:t>La función de una tabla de hechos es almacenar una acumulación de filas que representan observaciones o eventos que registran una actividad empresarial específica. </a:t>
            </a:r>
            <a:endParaRPr dirty="0">
              <a:latin typeface="Quattrocento Sans"/>
              <a:ea typeface="Quattrocento Sans"/>
              <a:cs typeface="Quattrocento Sans"/>
              <a:sym typeface="Quattrocento Sans"/>
            </a:endParaRPr>
          </a:p>
          <a:p>
            <a:pPr marL="0" lvl="0" indent="0" algn="l" rtl="0">
              <a:lnSpc>
                <a:spcPct val="120000"/>
              </a:lnSpc>
              <a:spcBef>
                <a:spcPts val="1600"/>
              </a:spcBef>
              <a:spcAft>
                <a:spcPts val="0"/>
              </a:spcAft>
              <a:buSzPts val="1800"/>
              <a:buNone/>
            </a:pPr>
            <a:r>
              <a:rPr lang="es-ES" b="0" i="0" dirty="0">
                <a:latin typeface="Quattrocento Sans"/>
                <a:ea typeface="Quattrocento Sans"/>
                <a:cs typeface="Quattrocento Sans"/>
                <a:sym typeface="Quattrocento Sans"/>
              </a:rPr>
              <a:t>Por ejemplo, los eventos que se almacenan en una tabla de hechos de ventas podrían ser pedidos de ventas y líneas de pedido. </a:t>
            </a:r>
            <a:endParaRPr dirty="0"/>
          </a:p>
          <a:p>
            <a:pPr marL="0" lvl="0" indent="0" algn="l" rtl="0">
              <a:lnSpc>
                <a:spcPct val="120000"/>
              </a:lnSpc>
              <a:spcBef>
                <a:spcPts val="1600"/>
              </a:spcBef>
              <a:spcAft>
                <a:spcPts val="0"/>
              </a:spcAft>
              <a:buSzPts val="1800"/>
              <a:buNone/>
            </a:pPr>
            <a:r>
              <a:rPr lang="es-ES" b="0" i="0" dirty="0">
                <a:latin typeface="Quattrocento Sans"/>
                <a:ea typeface="Quattrocento Sans"/>
                <a:cs typeface="Quattrocento Sans"/>
                <a:sym typeface="Quattrocento Sans"/>
              </a:rPr>
              <a:t>También puede utilizar una tabla de hechos para registrar los movimientos de existencias, los saldos de existencias o los tipos de cambio diarios de divisas. G</a:t>
            </a:r>
            <a:endParaRPr dirty="0"/>
          </a:p>
          <a:p>
            <a:pPr marL="0" lvl="0" indent="0" algn="l" rtl="0">
              <a:lnSpc>
                <a:spcPct val="120000"/>
              </a:lnSpc>
              <a:spcBef>
                <a:spcPts val="1600"/>
              </a:spcBef>
              <a:spcAft>
                <a:spcPts val="0"/>
              </a:spcAft>
              <a:buSzPts val="1800"/>
              <a:buNone/>
            </a:pPr>
            <a:r>
              <a:rPr lang="es-ES" b="0" i="0" dirty="0">
                <a:latin typeface="Quattrocento Sans"/>
                <a:ea typeface="Quattrocento Sans"/>
                <a:cs typeface="Quattrocento Sans"/>
                <a:sym typeface="Quattrocento Sans"/>
              </a:rPr>
              <a:t>Generalmente, las tablas de hechos contienen numerosas filas. </a:t>
            </a:r>
            <a:endParaRPr dirty="0"/>
          </a:p>
          <a:p>
            <a:pPr marL="0" lvl="0" indent="0" algn="l" rtl="0">
              <a:lnSpc>
                <a:spcPct val="120000"/>
              </a:lnSpc>
              <a:spcBef>
                <a:spcPts val="1600"/>
              </a:spcBef>
              <a:spcAft>
                <a:spcPts val="0"/>
              </a:spcAft>
              <a:buSzPts val="1800"/>
              <a:buNone/>
            </a:pPr>
            <a:endParaRPr dirty="0"/>
          </a:p>
        </p:txBody>
      </p:sp>
    </p:spTree>
  </p:cSld>
  <p:clrMapOvr>
    <a:masterClrMapping/>
  </p:clrMapOvr>
</p:sld>
</file>

<file path=ppt/theme/theme1.xml><?xml version="1.0" encoding="utf-8"?>
<a:theme xmlns:a="http://schemas.openxmlformats.org/drawingml/2006/main" name="Retrospección">
  <a:themeElements>
    <a:clrScheme name="Amarillo">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2543</TotalTime>
  <Words>1641</Words>
  <Application>Microsoft Office PowerPoint</Application>
  <PresentationFormat>Panorámica</PresentationFormat>
  <Paragraphs>135</Paragraphs>
  <Slides>32</Slides>
  <Notes>28</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32</vt:i4>
      </vt:variant>
    </vt:vector>
  </HeadingPairs>
  <TitlesOfParts>
    <vt:vector size="43" baseType="lpstr">
      <vt:lpstr>Abadi</vt:lpstr>
      <vt:lpstr>Arial</vt:lpstr>
      <vt:lpstr>Calibri</vt:lpstr>
      <vt:lpstr>Calibri Light</vt:lpstr>
      <vt:lpstr>Consolas</vt:lpstr>
      <vt:lpstr>Noto Sans Symbols</vt:lpstr>
      <vt:lpstr>Poppins ExtraBold</vt:lpstr>
      <vt:lpstr>Quattrocento Sans</vt:lpstr>
      <vt:lpstr>Segoe UI</vt:lpstr>
      <vt:lpstr>Ubuntu</vt:lpstr>
      <vt:lpstr>Retrospección</vt:lpstr>
      <vt:lpstr>MODELADO</vt:lpstr>
      <vt:lpstr>Presentación de PowerPoint</vt:lpstr>
      <vt:lpstr>Modelado de datos en Power BI </vt:lpstr>
      <vt:lpstr>Presentación de PowerPoint</vt:lpstr>
      <vt:lpstr>Objetivos</vt:lpstr>
      <vt:lpstr>Conectarse a fuentes de datos </vt:lpstr>
      <vt:lpstr>Diseño de esquema en estrella </vt:lpstr>
      <vt:lpstr>Presentación de PowerPoint</vt:lpstr>
      <vt:lpstr>Tablas de hechos</vt:lpstr>
      <vt:lpstr>Tablas de dimensiones </vt:lpstr>
      <vt:lpstr>Comparación</vt:lpstr>
      <vt:lpstr>Relación durante la importación de datos </vt:lpstr>
      <vt:lpstr>Asegúrese de que sus datos estén formateados como una tabla </vt:lpstr>
      <vt:lpstr>Cómo administrar tus relaciones de datos </vt:lpstr>
      <vt:lpstr>Agregar y eliminar relaciones. </vt:lpstr>
      <vt:lpstr>Ocultar tabla</vt:lpstr>
      <vt:lpstr>Administrar relaciones</vt:lpstr>
      <vt:lpstr>Cardinalidad</vt:lpstr>
      <vt:lpstr>Consultas analíticas </vt:lpstr>
      <vt:lpstr>No todas las consultas analíticas necesitan filtrar, agrupar y resumir</vt:lpstr>
      <vt:lpstr>Campos </vt:lpstr>
      <vt:lpstr>Formación en Power B.I. </vt:lpstr>
      <vt:lpstr>Presentación de PowerPoint</vt:lpstr>
      <vt:lpstr>Creamos una tabla dimensión de Fecha</vt:lpstr>
      <vt:lpstr>Creamos la relación de las tablas</vt:lpstr>
      <vt:lpstr>Presentación de PowerPoint</vt:lpstr>
      <vt:lpstr>Dimensiones del juego de roles </vt:lpstr>
      <vt:lpstr>Doble tabla de dimensión</vt:lpstr>
      <vt:lpstr>Modificar el contexto del filtro </vt:lpstr>
      <vt:lpstr>Presentación de PowerPoint</vt:lpstr>
      <vt:lpstr>Presentación de PowerPoint</vt:lpstr>
      <vt:lpstr>Presentación de PowerPoint</vt:lpstr>
    </vt:vector>
  </TitlesOfParts>
  <Company>UNAB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MODELADO DE DATOS EN POWER BI</dc:title>
  <dc:creator>Fabio Leonardo Gomez Avila</dc:creator>
  <cp:lastModifiedBy>Alfredo Antonio Diaz Claros</cp:lastModifiedBy>
  <cp:revision>28</cp:revision>
  <dcterms:created xsi:type="dcterms:W3CDTF">2023-07-26T19:15:05Z</dcterms:created>
  <dcterms:modified xsi:type="dcterms:W3CDTF">2023-12-04T20:06:13Z</dcterms:modified>
</cp:coreProperties>
</file>